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2"/>
  </p:notesMasterIdLst>
  <p:sldIdLst>
    <p:sldId id="256" r:id="rId2"/>
    <p:sldId id="352" r:id="rId3"/>
    <p:sldId id="353" r:id="rId4"/>
    <p:sldId id="356" r:id="rId5"/>
    <p:sldId id="359" r:id="rId6"/>
    <p:sldId id="436" r:id="rId7"/>
    <p:sldId id="360" r:id="rId8"/>
    <p:sldId id="437" r:id="rId9"/>
    <p:sldId id="438" r:id="rId10"/>
    <p:sldId id="465" r:id="rId11"/>
    <p:sldId id="368" r:id="rId12"/>
    <p:sldId id="493" r:id="rId13"/>
    <p:sldId id="392" r:id="rId14"/>
    <p:sldId id="393" r:id="rId15"/>
    <p:sldId id="394" r:id="rId16"/>
    <p:sldId id="395" r:id="rId17"/>
    <p:sldId id="396" r:id="rId18"/>
    <p:sldId id="403" r:id="rId19"/>
    <p:sldId id="369" r:id="rId20"/>
    <p:sldId id="371" r:id="rId21"/>
    <p:sldId id="372" r:id="rId22"/>
    <p:sldId id="388" r:id="rId23"/>
    <p:sldId id="389" r:id="rId24"/>
    <p:sldId id="398" r:id="rId25"/>
    <p:sldId id="407" r:id="rId26"/>
    <p:sldId id="455" r:id="rId27"/>
    <p:sldId id="456" r:id="rId28"/>
    <p:sldId id="460" r:id="rId29"/>
    <p:sldId id="462" r:id="rId30"/>
    <p:sldId id="463" r:id="rId31"/>
    <p:sldId id="464" r:id="rId32"/>
    <p:sldId id="408" r:id="rId33"/>
    <p:sldId id="406" r:id="rId34"/>
    <p:sldId id="479" r:id="rId35"/>
    <p:sldId id="480" r:id="rId36"/>
    <p:sldId id="481" r:id="rId37"/>
    <p:sldId id="482" r:id="rId38"/>
    <p:sldId id="483" r:id="rId39"/>
    <p:sldId id="485" r:id="rId40"/>
    <p:sldId id="486" r:id="rId41"/>
    <p:sldId id="446" r:id="rId42"/>
    <p:sldId id="457" r:id="rId43"/>
    <p:sldId id="447" r:id="rId44"/>
    <p:sldId id="448" r:id="rId45"/>
    <p:sldId id="450" r:id="rId46"/>
    <p:sldId id="449" r:id="rId47"/>
    <p:sldId id="451" r:id="rId48"/>
    <p:sldId id="452" r:id="rId49"/>
    <p:sldId id="453" r:id="rId50"/>
    <p:sldId id="454" r:id="rId51"/>
    <p:sldId id="444" r:id="rId52"/>
    <p:sldId id="445" r:id="rId53"/>
    <p:sldId id="458" r:id="rId54"/>
    <p:sldId id="459" r:id="rId55"/>
    <p:sldId id="487" r:id="rId56"/>
    <p:sldId id="488" r:id="rId57"/>
    <p:sldId id="489" r:id="rId58"/>
    <p:sldId id="490" r:id="rId59"/>
    <p:sldId id="491" r:id="rId60"/>
    <p:sldId id="492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F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0"/>
    <p:restoredTop sz="94680"/>
  </p:normalViewPr>
  <p:slideViewPr>
    <p:cSldViewPr>
      <p:cViewPr varScale="1">
        <p:scale>
          <a:sx n="153" d="100"/>
          <a:sy n="153" d="100"/>
        </p:scale>
        <p:origin x="20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5BBA5-28D6-4FEC-BDCF-A471F1B098DC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59093-AD9B-4038-95B1-74A0CCD2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56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858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24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geometry a hyperplane is a subspace of one dimension less than its ambient space. If a space is 3-dimensional then its hyperplanes are the 2-dimensional planes, while if the space is 2-dimensional, its hyperplanes are the 1-dimensional lines.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36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45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90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geometry a hyperplane is a subspace of one dimension less than its ambient space. If a space is 3-dimensional then its hyperplanes are the 2-dimensional planes, while if the space is 2-dimensional, its hyperplanes are the 1-dimensional lines.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27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geometry a hyperplane is a subspace of one dimension less than its ambient space. If a space is 3-dimensional then its hyperplanes are the 2-dimensional planes, while if the space is 2-dimensional, its hyperplanes are the 1-dimensional lines.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76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geometry a hyperplane is a subspace of one dimension less than its ambient space. If a space is 3-dimensional then its hyperplanes are the 2-dimensional planes, while if the space is 2-dimensional, its hyperplanes are the 1-dimensional lines.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94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geometry a hyperplane is a subspace of one dimension less than its ambient space. If a space is 3-dimensional then its hyperplanes are the 2-dimensional planes, while if the space is 2-dimensional, its hyperplanes are the 1-dimensional lines.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7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2E92994-2AF3-4088-B521-311C9BDDABFF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CENG 477 – Computer Graphics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99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D9B84A-DE6C-4EBF-97DE-47904CB71658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71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823F72-96AE-4011-96E8-0E3AAFAAEE10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9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 sz="2400"/>
            </a:lvl1pPr>
            <a:lvl2pPr>
              <a:buClr>
                <a:schemeClr val="tx1"/>
              </a:buCl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BBBF56-47A6-44FB-B912-DC09FDF047B7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0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288B32-27F6-4060-9A60-3C148ABA1F52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10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B9BBF7B-EF96-4F8B-8335-ED3396C69F36}" type="datetime1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94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065D1C-BC86-4003-A488-15648C32DFB2}" type="datetime1">
              <a:rPr lang="en-US" smtClean="0"/>
              <a:t>10/20/2025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2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E2A35D-74C8-47B6-9BF3-E5D5CB29D2DB}" type="datetime1">
              <a:rPr lang="en-US" smtClean="0"/>
              <a:t>10/20/2025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9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F66C4A-C091-4C30-B5F6-53EF5C02859A}" type="datetime1">
              <a:rPr lang="en-US" smtClean="0"/>
              <a:t>10/20/2025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49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9F0C88-F4E5-4C9C-9697-20E587423745}" type="datetime1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4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F92661-D1B7-4F90-8444-69C876A91503}" type="datetime1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0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418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CENG 477 – Computer Graphics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85F22-8D96-4CC0-8AEC-D5DD4505838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470779"/>
            <a:ext cx="762000" cy="31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91656"/>
            <a:ext cx="9144000" cy="9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830568"/>
            <a:ext cx="91440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40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7" Type="http://schemas.openxmlformats.org/officeDocument/2006/relationships/hyperlink" Target="https://en.wikipedia.org/wiki/Binary_space_partition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nary_space_partitioning" TargetMode="External"/><Relationship Id="rId7" Type="http://schemas.openxmlformats.org/officeDocument/2006/relationships/image" Target="../media/image3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nary_space_partition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CENG 477</a:t>
            </a:r>
            <a:br>
              <a:rPr lang="en-US" dirty="0"/>
            </a:br>
            <a:r>
              <a:rPr lang="en-US" dirty="0"/>
              <a:t>Introduction to Computer Graphics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Structures for Graphics</a:t>
            </a:r>
          </a:p>
        </p:txBody>
      </p:sp>
    </p:spTree>
    <p:extLst>
      <p:ext uri="{BB962C8B-B14F-4D97-AF65-F5344CB8AC3E}">
        <p14:creationId xmlns:p14="http://schemas.microsoft.com/office/powerpoint/2010/main" val="4083138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planar graphs </a:t>
            </a:r>
            <a:r>
              <a:rPr lang="en-US" dirty="0">
                <a:solidFill>
                  <a:schemeClr val="accent1"/>
                </a:solidFill>
              </a:rPr>
              <a:t>Euler formula </a:t>
            </a:r>
            <a:r>
              <a:rPr lang="en-US" dirty="0"/>
              <a:t>holds:</a:t>
            </a:r>
          </a:p>
          <a:p>
            <a:pPr lvl="1"/>
            <a:r>
              <a:rPr lang="en-US" dirty="0"/>
              <a:t>Proof is at the back of the slides</a:t>
            </a:r>
          </a:p>
          <a:p>
            <a:pPr lvl="1"/>
            <a:r>
              <a:rPr lang="en-US" b="1" dirty="0"/>
              <a:t>Trivia:</a:t>
            </a:r>
            <a:r>
              <a:rPr lang="en-US" dirty="0"/>
              <a:t> does the formula hold for a single triangle (again see the back)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67000" y="2789987"/>
            <a:ext cx="355417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altLang="en-US" sz="3000" dirty="0">
                <a:solidFill>
                  <a:srgbClr val="000000"/>
                </a:solidFill>
              </a:rPr>
              <a:t>#V – #E + #F = 2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51987"/>
            <a:ext cx="4305300" cy="277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962400"/>
            <a:ext cx="1285875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4923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Based on Euler’s formula: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See the back for the proof as well</a:t>
            </a:r>
          </a:p>
          <a:p>
            <a:pPr marL="0" indent="0">
              <a:buNone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297707"/>
            <a:ext cx="1600200" cy="3130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143000" y="3048000"/>
            <a:ext cx="3657600" cy="1997278"/>
            <a:chOff x="-380999" y="3048000"/>
            <a:chExt cx="3657600" cy="19972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-380999" y="3048000"/>
                  <a:ext cx="3657600" cy="19972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en-US" sz="3000" dirty="0">
                      <a:solidFill>
                        <a:srgbClr val="000000"/>
                      </a:solidFill>
                    </a:rPr>
                    <a:t>#F </a:t>
                  </a:r>
                  <a14:m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altLang="en-US" sz="3000" dirty="0">
                      <a:solidFill>
                        <a:srgbClr val="000000"/>
                      </a:solidFill>
                    </a:rPr>
                    <a:t> 2V</a:t>
                  </a:r>
                </a:p>
                <a:p>
                  <a:pPr algn="ctr"/>
                  <a:r>
                    <a:rPr lang="en-US" altLang="en-US" sz="3000" dirty="0">
                      <a:solidFill>
                        <a:srgbClr val="000000"/>
                      </a:solidFill>
                    </a:rPr>
                    <a:t>#E </a:t>
                  </a:r>
                  <a14:m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altLang="en-US" sz="3000" dirty="0">
                      <a:solidFill>
                        <a:srgbClr val="000000"/>
                      </a:solidFill>
                    </a:rPr>
                    <a:t> 3V</a:t>
                  </a:r>
                </a:p>
                <a:p>
                  <a:pPr algn="ctr"/>
                  <a:r>
                    <a:rPr lang="en-US" altLang="en-US" sz="3000" dirty="0">
                      <a:solidFill>
                        <a:srgbClr val="000000"/>
                      </a:solidFill>
                    </a:rPr>
                    <a:t>AVD </a:t>
                  </a:r>
                  <a14:m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altLang="en-US" sz="3000" dirty="0">
                      <a:solidFill>
                        <a:srgbClr val="000000"/>
                      </a:solidFill>
                    </a:rPr>
                    <a:t> 6</a:t>
                  </a:r>
                </a:p>
                <a:p>
                  <a:endParaRPr lang="en-US" sz="30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80999" y="3048000"/>
                  <a:ext cx="3657600" cy="1997278"/>
                </a:xfrm>
                <a:prstGeom prst="rect">
                  <a:avLst/>
                </a:prstGeom>
                <a:blipFill>
                  <a:blip r:embed="rId3"/>
                  <a:stretch>
                    <a:fillRect t="-27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1093676" y="4552890"/>
              <a:ext cx="9637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Average </a:t>
              </a:r>
            </a:p>
            <a:p>
              <a:pPr algn="ctr"/>
              <a:r>
                <a:rPr lang="en-US" sz="1000" dirty="0"/>
                <a:t>vertex degree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9472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FCC0C-7A43-4263-92C9-BB41AF826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Obtaining Meshes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FB024-0458-4763-932F-D9E46609D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obtain meshes in the first place?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Explicitly construct them by defining vertices, edges, and faces</a:t>
            </a:r>
          </a:p>
          <a:p>
            <a:pPr marL="1314450" lvl="2" indent="-457200"/>
            <a:r>
              <a:rPr lang="en-US" dirty="0"/>
              <a:t>Can be done manually</a:t>
            </a:r>
          </a:p>
          <a:p>
            <a:pPr marL="1314450" lvl="2" indent="-457200"/>
            <a:r>
              <a:rPr lang="en-US" dirty="0"/>
              <a:t>Or modeling software (e.g. Blender) can be used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Use 3D scanner data to obtain point clouds</a:t>
            </a:r>
          </a:p>
          <a:p>
            <a:pPr marL="1314450" lvl="2" indent="-457200"/>
            <a:r>
              <a:rPr lang="en-US" dirty="0"/>
              <a:t>Directly triangulate the points (explicit)</a:t>
            </a:r>
          </a:p>
          <a:p>
            <a:pPr marL="1314450" lvl="2" indent="-457200"/>
            <a:r>
              <a:rPr lang="en-US" dirty="0"/>
              <a:t>Fit a surface and apply the marching cubes algorithm to determine the triangles (implicit)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81C8A8-6804-46D8-90D4-EB0EA491D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1FAA1-5AB5-4D54-A8F6-C94EB593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12</a:t>
            </a:fld>
            <a:endParaRPr lang="en-US"/>
          </a:p>
        </p:txBody>
      </p:sp>
      <p:pic>
        <p:nvPicPr>
          <p:cNvPr id="1028" name="Picture 4" descr="Marc Levoy holding the original terra cotta bunny in his office. ">
            <a:extLst>
              <a:ext uri="{FF2B5EF4-FFF2-40B4-BE49-F238E27FC236}">
                <a16:creationId xmlns:a16="http://schemas.microsoft.com/office/drawing/2014/main" id="{664A6BD9-90C0-457A-ABBF-8816E1DD8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343400"/>
            <a:ext cx="3048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C9971D-5B2B-43F1-96A2-DDAB76A5F115}"/>
              </a:ext>
            </a:extLst>
          </p:cNvPr>
          <p:cNvSpPr txBox="1"/>
          <p:nvPr/>
        </p:nvSpPr>
        <p:spPr>
          <a:xfrm>
            <a:off x="3701249" y="5867400"/>
            <a:ext cx="174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Marc </a:t>
            </a:r>
            <a:r>
              <a:rPr lang="en-US" dirty="0" err="1"/>
              <a:t>Levoy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432B4-6295-4614-8A6B-754D1834BC3F}"/>
              </a:ext>
            </a:extLst>
          </p:cNvPr>
          <p:cNvSpPr/>
          <p:nvPr/>
        </p:nvSpPr>
        <p:spPr>
          <a:xfrm>
            <a:off x="2362200" y="614355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https://engineering.stanford.edu/news/tale-ubiquitous-stanford-bunny</a:t>
            </a:r>
          </a:p>
        </p:txBody>
      </p:sp>
    </p:spTree>
    <p:extLst>
      <p:ext uri="{BB962C8B-B14F-4D97-AF65-F5344CB8AC3E}">
        <p14:creationId xmlns:p14="http://schemas.microsoft.com/office/powerpoint/2010/main" val="476640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Explicit 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Connect sample points by triangles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Exact interpolation of sample points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Bad for noisy or misaligned data (common in scans)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May lead to holes or non-manifoldness</a:t>
            </a: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886200"/>
            <a:ext cx="5191125" cy="2150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5858235"/>
            <a:ext cx="1711106" cy="3568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094" y="5858235"/>
            <a:ext cx="1719215" cy="38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91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Implicit 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Create a voxel grid with the desired resolution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Estimate </a:t>
            </a:r>
            <a:r>
              <a:rPr lang="en-US" altLang="en-US" dirty="0">
                <a:solidFill>
                  <a:srgbClr val="C00000"/>
                </a:solidFill>
              </a:rPr>
              <a:t>signed distance function </a:t>
            </a:r>
            <a:r>
              <a:rPr lang="en-US" altLang="en-US" dirty="0">
                <a:solidFill>
                  <a:srgbClr val="000000"/>
                </a:solidFill>
              </a:rPr>
              <a:t>(SDF) for each </a:t>
            </a:r>
            <a:r>
              <a:rPr lang="en-US" altLang="en-US" dirty="0"/>
              <a:t>grid point </a:t>
            </a:r>
          </a:p>
          <a:p>
            <a:r>
              <a:rPr lang="en-US" altLang="en-US" dirty="0"/>
              <a:t>This produces a 3D scalar field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Extract the </a:t>
            </a:r>
            <a:r>
              <a:rPr lang="en-US" altLang="en-US" dirty="0" err="1">
                <a:solidFill>
                  <a:srgbClr val="000000"/>
                </a:solidFill>
              </a:rPr>
              <a:t>isosurface</a:t>
            </a:r>
            <a:r>
              <a:rPr lang="en-US" altLang="en-US" dirty="0">
                <a:solidFill>
                  <a:srgbClr val="000000"/>
                </a:solidFill>
              </a:rPr>
              <a:t> from this scalar field (Marching Cubes)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Approximation of input points (better in noisy situations)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Manifoldness by construction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116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Marching Cubes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A continuous scalar field </a:t>
            </a:r>
            <a:r>
              <a:rPr lang="en-US" altLang="en-US" i="1" dirty="0">
                <a:solidFill>
                  <a:srgbClr val="000000"/>
                </a:solidFill>
              </a:rPr>
              <a:t>F</a:t>
            </a:r>
            <a:r>
              <a:rPr lang="en-US" altLang="en-US" dirty="0">
                <a:solidFill>
                  <a:srgbClr val="000000"/>
                </a:solidFill>
              </a:rPr>
              <a:t> is discretized in some bounding box around the object using a dense grid with nodes </a:t>
            </a:r>
            <a:r>
              <a:rPr lang="en-US" altLang="en-US" b="1" dirty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590800"/>
            <a:ext cx="5410200" cy="371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36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Marching Cubes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i="1" dirty="0">
                <a:solidFill>
                  <a:srgbClr val="000000"/>
                </a:solidFill>
              </a:rPr>
              <a:t>F </a:t>
            </a:r>
            <a:r>
              <a:rPr lang="en-US" altLang="en-US" dirty="0">
                <a:solidFill>
                  <a:srgbClr val="000000"/>
                </a:solidFill>
              </a:rPr>
              <a:t>is computed as a </a:t>
            </a:r>
            <a:r>
              <a:rPr lang="en-US" altLang="en-US" dirty="0">
                <a:solidFill>
                  <a:srgbClr val="C00000"/>
                </a:solidFill>
              </a:rPr>
              <a:t>Signed Distance Function </a:t>
            </a:r>
            <a:r>
              <a:rPr lang="en-US" altLang="en-US" dirty="0"/>
              <a:t>(SDF)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en-US" i="1" dirty="0">
                <a:solidFill>
                  <a:srgbClr val="000000"/>
                </a:solidFill>
              </a:rPr>
              <a:t>			F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g</a:t>
            </a:r>
            <a:r>
              <a:rPr lang="en-US" altLang="en-US" dirty="0">
                <a:solidFill>
                  <a:srgbClr val="000000"/>
                </a:solidFill>
              </a:rPr>
              <a:t>)</a:t>
            </a:r>
            <a:r>
              <a:rPr lang="en-US" altLang="en-US" i="1" dirty="0">
                <a:solidFill>
                  <a:srgbClr val="000000"/>
                </a:solidFill>
              </a:rPr>
              <a:t> = 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g</a:t>
            </a:r>
            <a:r>
              <a:rPr lang="en-US" altLang="en-US" dirty="0">
                <a:solidFill>
                  <a:srgbClr val="000000"/>
                </a:solidFill>
              </a:rPr>
              <a:t>-</a:t>
            </a:r>
            <a:r>
              <a:rPr lang="en-US" altLang="en-US" b="1" dirty="0">
                <a:solidFill>
                  <a:srgbClr val="000000"/>
                </a:solidFill>
              </a:rPr>
              <a:t>o</a:t>
            </a:r>
            <a:r>
              <a:rPr lang="en-US" altLang="en-US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).</a:t>
            </a:r>
            <a:r>
              <a:rPr lang="en-US" altLang="en-US" b="1" dirty="0">
                <a:solidFill>
                  <a:srgbClr val="000000"/>
                </a:solidFill>
              </a:rPr>
              <a:t>n</a:t>
            </a:r>
            <a:r>
              <a:rPr lang="en-US" altLang="en-US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</a:p>
          <a:p>
            <a:endParaRPr lang="en-US" altLang="en-US" b="1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305175"/>
            <a:ext cx="4505325" cy="1724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F05C9-9C62-43AB-B481-3A2F88A06E75}"/>
              </a:ext>
            </a:extLst>
          </p:cNvPr>
          <p:cNvSpPr txBox="1"/>
          <p:nvPr/>
        </p:nvSpPr>
        <p:spPr>
          <a:xfrm>
            <a:off x="1828800" y="5582334"/>
            <a:ext cx="6119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Nearest 3D point (scan output) to the current grid position </a:t>
            </a:r>
            <a:r>
              <a:rPr lang="en-US" b="1" dirty="0"/>
              <a:t>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n</a:t>
            </a:r>
            <a:r>
              <a:rPr lang="en-US" b="1" baseline="-25000" dirty="0" err="1"/>
              <a:t>i</a:t>
            </a:r>
            <a:r>
              <a:rPr lang="en-US" b="1" dirty="0"/>
              <a:t> </a:t>
            </a:r>
            <a:r>
              <a:rPr lang="en-US" dirty="0"/>
              <a:t>is the normal of that point (scan output or computed)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917C1C-2307-44BC-B869-F9EC205DE3A2}"/>
              </a:ext>
            </a:extLst>
          </p:cNvPr>
          <p:cNvCxnSpPr>
            <a:cxnSpLocks/>
          </p:cNvCxnSpPr>
          <p:nvPr/>
        </p:nvCxnSpPr>
        <p:spPr>
          <a:xfrm>
            <a:off x="3200400" y="4114800"/>
            <a:ext cx="762000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499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Marching Cubes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i="1" dirty="0">
                <a:solidFill>
                  <a:srgbClr val="000000"/>
                </a:solidFill>
              </a:rPr>
              <a:t>F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g</a:t>
            </a:r>
            <a:r>
              <a:rPr lang="en-US" altLang="en-US" dirty="0">
                <a:solidFill>
                  <a:srgbClr val="000000"/>
                </a:solidFill>
              </a:rPr>
              <a:t>)</a:t>
            </a:r>
            <a:r>
              <a:rPr lang="en-US" altLang="en-US" i="1" dirty="0">
                <a:solidFill>
                  <a:srgbClr val="000000"/>
                </a:solidFill>
              </a:rPr>
              <a:t> = 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g</a:t>
            </a:r>
            <a:r>
              <a:rPr lang="en-US" altLang="en-US" dirty="0">
                <a:solidFill>
                  <a:srgbClr val="000000"/>
                </a:solidFill>
              </a:rPr>
              <a:t>-</a:t>
            </a:r>
            <a:r>
              <a:rPr lang="en-US" altLang="en-US" b="1" dirty="0">
                <a:solidFill>
                  <a:srgbClr val="000000"/>
                </a:solidFill>
              </a:rPr>
              <a:t>o</a:t>
            </a:r>
            <a:r>
              <a:rPr lang="en-US" altLang="en-US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).</a:t>
            </a:r>
            <a:r>
              <a:rPr lang="en-US" altLang="en-US" b="1" dirty="0" err="1">
                <a:solidFill>
                  <a:srgbClr val="000000"/>
                </a:solidFill>
              </a:rPr>
              <a:t>n</a:t>
            </a:r>
            <a:r>
              <a:rPr lang="en-US" altLang="en-US" baseline="-25000" dirty="0" err="1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// Positive </a:t>
            </a:r>
            <a:r>
              <a:rPr lang="en-US" altLang="en-US" i="1" dirty="0">
                <a:solidFill>
                  <a:srgbClr val="000000"/>
                </a:solidFill>
              </a:rPr>
              <a:t>F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g</a:t>
            </a:r>
            <a:r>
              <a:rPr lang="en-US" altLang="en-US" dirty="0">
                <a:solidFill>
                  <a:srgbClr val="000000"/>
                </a:solidFill>
              </a:rPr>
              <a:t>) in red, negative in green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Extract surface (or curve in this 2D case) where </a:t>
            </a:r>
            <a:r>
              <a:rPr lang="en-US" altLang="en-US" i="1" dirty="0">
                <a:solidFill>
                  <a:srgbClr val="000000"/>
                </a:solidFill>
              </a:rPr>
              <a:t>F </a:t>
            </a:r>
            <a:r>
              <a:rPr lang="en-US" altLang="en-US" dirty="0">
                <a:solidFill>
                  <a:srgbClr val="000000"/>
                </a:solidFill>
              </a:rPr>
              <a:t>= 0</a:t>
            </a:r>
          </a:p>
          <a:p>
            <a:endParaRPr lang="en-US" altLang="en-US" b="1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542026"/>
            <a:ext cx="5295900" cy="31729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0E2EBC-82C0-4D39-B4AC-191B9511DD5F}"/>
              </a:ext>
            </a:extLst>
          </p:cNvPr>
          <p:cNvSpPr txBox="1"/>
          <p:nvPr/>
        </p:nvSpPr>
        <p:spPr>
          <a:xfrm>
            <a:off x="1909175" y="4343400"/>
            <a:ext cx="573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of the possible configurations (2</a:t>
            </a:r>
            <a:r>
              <a:rPr lang="en-US" baseline="30000" dirty="0"/>
              <a:t>4</a:t>
            </a:r>
            <a:r>
              <a:rPr lang="en-US" dirty="0"/>
              <a:t> in 2D and 2</a:t>
            </a:r>
            <a:r>
              <a:rPr lang="en-US" baseline="30000" dirty="0"/>
              <a:t>8</a:t>
            </a:r>
            <a:r>
              <a:rPr lang="en-US" dirty="0"/>
              <a:t> in 3D)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FFAF7-6C9B-4364-AEFA-5EF7A4CF1015}"/>
              </a:ext>
            </a:extLst>
          </p:cNvPr>
          <p:cNvSpPr txBox="1"/>
          <p:nvPr/>
        </p:nvSpPr>
        <p:spPr>
          <a:xfrm>
            <a:off x="358374" y="6031468"/>
            <a:ext cx="8706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Exact location determined by linearly interpolating between </a:t>
            </a:r>
            <a:r>
              <a:rPr lang="en-US" b="1" dirty="0"/>
              <a:t>g</a:t>
            </a:r>
            <a:r>
              <a:rPr lang="en-US" b="1" baseline="-25000" dirty="0"/>
              <a:t>0</a:t>
            </a:r>
            <a:r>
              <a:rPr lang="en-US" dirty="0"/>
              <a:t> and </a:t>
            </a:r>
            <a:r>
              <a:rPr lang="en-US" b="1" dirty="0"/>
              <a:t>g</a:t>
            </a:r>
            <a:r>
              <a:rPr lang="en-US" b="1" baseline="-25000" dirty="0"/>
              <a:t>1</a:t>
            </a:r>
            <a:r>
              <a:rPr lang="en-US" dirty="0"/>
              <a:t> using F(</a:t>
            </a:r>
            <a:r>
              <a:rPr lang="en-US" b="1" dirty="0"/>
              <a:t>g</a:t>
            </a:r>
            <a:r>
              <a:rPr lang="en-US" b="1" baseline="-25000" dirty="0"/>
              <a:t>0</a:t>
            </a:r>
            <a:r>
              <a:rPr lang="en-US" dirty="0"/>
              <a:t>) and F(</a:t>
            </a:r>
            <a:r>
              <a:rPr lang="en-US" b="1" dirty="0"/>
              <a:t>g</a:t>
            </a:r>
            <a:r>
              <a:rPr lang="en-US" b="1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006DED-17BF-4C13-9C64-FAF49D7B841F}"/>
              </a:ext>
            </a:extLst>
          </p:cNvPr>
          <p:cNvSpPr/>
          <p:nvPr/>
        </p:nvSpPr>
        <p:spPr>
          <a:xfrm>
            <a:off x="3239759" y="4647249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g</a:t>
            </a:r>
            <a:r>
              <a:rPr lang="en-US" b="1" baseline="-25000" dirty="0"/>
              <a:t>0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F76200-6249-42EC-A0B6-46120174EDD1}"/>
              </a:ext>
            </a:extLst>
          </p:cNvPr>
          <p:cNvSpPr/>
          <p:nvPr/>
        </p:nvSpPr>
        <p:spPr>
          <a:xfrm>
            <a:off x="4355803" y="4679991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g</a:t>
            </a:r>
            <a:r>
              <a:rPr lang="en-US" b="1" baseline="-25000" dirty="0"/>
              <a:t>1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6CFAD9-C606-40ED-8014-40AF1E967A3B}"/>
              </a:ext>
            </a:extLst>
          </p:cNvPr>
          <p:cNvCxnSpPr/>
          <p:nvPr/>
        </p:nvCxnSpPr>
        <p:spPr>
          <a:xfrm>
            <a:off x="4006241" y="4875756"/>
            <a:ext cx="0" cy="126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46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Marching Cubes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Given a red/green configuration, find the intersection point to locate the surface triangle’s vertex position </a:t>
            </a:r>
            <a:r>
              <a:rPr lang="en-US" altLang="en-US" b="1" dirty="0">
                <a:solidFill>
                  <a:srgbClr val="000000"/>
                </a:solidFill>
              </a:rPr>
              <a:t>x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r>
              <a:rPr lang="en-US" altLang="en-US" i="1" dirty="0">
                <a:solidFill>
                  <a:srgbClr val="000000"/>
                </a:solidFill>
              </a:rPr>
              <a:t>F = F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g</a:t>
            </a:r>
            <a:r>
              <a:rPr lang="en-US" altLang="en-US" b="1" baseline="-25000" dirty="0">
                <a:solidFill>
                  <a:srgbClr val="000000"/>
                </a:solidFill>
              </a:rPr>
              <a:t>0</a:t>
            </a:r>
            <a:r>
              <a:rPr lang="en-US" altLang="en-US" dirty="0">
                <a:solidFill>
                  <a:srgbClr val="000000"/>
                </a:solidFill>
              </a:rPr>
              <a:t>)</a:t>
            </a:r>
            <a:r>
              <a:rPr lang="en-US" altLang="en-US" i="1" dirty="0">
                <a:solidFill>
                  <a:srgbClr val="000000"/>
                </a:solidFill>
              </a:rPr>
              <a:t>*</a:t>
            </a:r>
            <a:r>
              <a:rPr lang="en-US" altLang="en-US" dirty="0">
                <a:solidFill>
                  <a:srgbClr val="000000"/>
                </a:solidFill>
              </a:rPr>
              <a:t>(1-u)</a:t>
            </a:r>
            <a:r>
              <a:rPr lang="en-US" altLang="en-US" i="1" dirty="0">
                <a:solidFill>
                  <a:srgbClr val="000000"/>
                </a:solidFill>
              </a:rPr>
              <a:t> + F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g</a:t>
            </a:r>
            <a:r>
              <a:rPr lang="en-US" altLang="en-US" b="1" baseline="-25000" dirty="0">
                <a:solidFill>
                  <a:srgbClr val="000000"/>
                </a:solidFill>
              </a:rPr>
              <a:t>1</a:t>
            </a:r>
            <a:r>
              <a:rPr lang="en-US" altLang="en-US" dirty="0">
                <a:solidFill>
                  <a:srgbClr val="000000"/>
                </a:solidFill>
              </a:rPr>
              <a:t>)*u </a:t>
            </a:r>
            <a:r>
              <a:rPr lang="en-US" altLang="en-US" dirty="0">
                <a:solidFill>
                  <a:srgbClr val="000000"/>
                </a:solidFill>
                <a:sym typeface="Wingdings" panose="05000000000000000000" pitchFamily="2" charset="2"/>
              </a:rPr>
              <a:t> for </a:t>
            </a:r>
            <a:r>
              <a:rPr lang="en-US" altLang="en-US" i="1" dirty="0">
                <a:solidFill>
                  <a:srgbClr val="000000"/>
                </a:solidFill>
                <a:sym typeface="Wingdings" panose="05000000000000000000" pitchFamily="2" charset="2"/>
              </a:rPr>
              <a:t>F=</a:t>
            </a:r>
            <a:r>
              <a:rPr lang="en-US" altLang="en-US" dirty="0">
                <a:solidFill>
                  <a:srgbClr val="000000"/>
                </a:solidFill>
                <a:sym typeface="Wingdings" panose="05000000000000000000" pitchFamily="2" charset="2"/>
              </a:rPr>
              <a:t>0</a:t>
            </a:r>
            <a:r>
              <a:rPr lang="en-US" altLang="en-US" i="1" dirty="0">
                <a:solidFill>
                  <a:srgbClr val="000000"/>
                </a:solidFill>
                <a:sym typeface="Wingdings" panose="05000000000000000000" pitchFamily="2" charset="2"/>
              </a:rPr>
              <a:t>, </a:t>
            </a:r>
            <a:r>
              <a:rPr lang="en-US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u</a:t>
            </a:r>
            <a:r>
              <a:rPr lang="en-US" altLang="en-US" dirty="0">
                <a:solidFill>
                  <a:srgbClr val="000000"/>
                </a:solidFill>
                <a:sym typeface="Wingdings" panose="05000000000000000000" pitchFamily="2" charset="2"/>
              </a:rPr>
              <a:t> = </a:t>
            </a:r>
            <a:r>
              <a:rPr lang="en-US" altLang="en-US" i="1" dirty="0">
                <a:solidFill>
                  <a:srgbClr val="000000"/>
                </a:solidFill>
              </a:rPr>
              <a:t>F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g</a:t>
            </a:r>
            <a:r>
              <a:rPr lang="en-US" altLang="en-US" b="1" baseline="-25000" dirty="0">
                <a:solidFill>
                  <a:srgbClr val="000000"/>
                </a:solidFill>
              </a:rPr>
              <a:t>0</a:t>
            </a:r>
            <a:r>
              <a:rPr lang="en-US" altLang="en-US" dirty="0">
                <a:solidFill>
                  <a:srgbClr val="000000"/>
                </a:solidFill>
              </a:rPr>
              <a:t>)/(</a:t>
            </a:r>
            <a:r>
              <a:rPr lang="en-US" altLang="en-US" i="1" dirty="0">
                <a:solidFill>
                  <a:srgbClr val="000000"/>
                </a:solidFill>
              </a:rPr>
              <a:t>F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g</a:t>
            </a:r>
            <a:r>
              <a:rPr lang="en-US" altLang="en-US" b="1" baseline="-25000" dirty="0">
                <a:solidFill>
                  <a:srgbClr val="000000"/>
                </a:solidFill>
              </a:rPr>
              <a:t>0</a:t>
            </a:r>
            <a:r>
              <a:rPr lang="en-US" altLang="en-US" dirty="0">
                <a:solidFill>
                  <a:srgbClr val="000000"/>
                </a:solidFill>
              </a:rPr>
              <a:t>) - </a:t>
            </a:r>
            <a:r>
              <a:rPr lang="en-US" altLang="en-US" i="1" dirty="0">
                <a:solidFill>
                  <a:srgbClr val="000000"/>
                </a:solidFill>
              </a:rPr>
              <a:t>F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g</a:t>
            </a:r>
            <a:r>
              <a:rPr lang="en-US" altLang="en-US" b="1" baseline="-25000" dirty="0">
                <a:solidFill>
                  <a:srgbClr val="000000"/>
                </a:solidFill>
              </a:rPr>
              <a:t>1</a:t>
            </a:r>
            <a:r>
              <a:rPr lang="en-US" altLang="en-US" dirty="0">
                <a:solidFill>
                  <a:srgbClr val="000000"/>
                </a:solidFill>
              </a:rPr>
              <a:t>))</a:t>
            </a:r>
          </a:p>
          <a:p>
            <a:r>
              <a:rPr lang="en-US" altLang="en-US" b="1" dirty="0">
                <a:solidFill>
                  <a:srgbClr val="000000"/>
                </a:solidFill>
              </a:rPr>
              <a:t>x</a:t>
            </a:r>
            <a:r>
              <a:rPr lang="en-US" altLang="en-US" dirty="0">
                <a:solidFill>
                  <a:srgbClr val="000000"/>
                </a:solidFill>
              </a:rPr>
              <a:t> = (1 – </a:t>
            </a:r>
            <a:r>
              <a:rPr lang="en-US" altLang="en-US" dirty="0">
                <a:solidFill>
                  <a:srgbClr val="C00000"/>
                </a:solidFill>
              </a:rPr>
              <a:t>u</a:t>
            </a:r>
            <a:r>
              <a:rPr lang="en-US" altLang="en-US" dirty="0">
                <a:solidFill>
                  <a:srgbClr val="000000"/>
                </a:solidFill>
              </a:rPr>
              <a:t>)</a:t>
            </a:r>
            <a:r>
              <a:rPr lang="en-US" altLang="en-US" b="1" dirty="0">
                <a:solidFill>
                  <a:srgbClr val="000000"/>
                </a:solidFill>
              </a:rPr>
              <a:t>g</a:t>
            </a:r>
            <a:r>
              <a:rPr lang="en-US" altLang="en-US" b="1" baseline="-25000" dirty="0">
                <a:solidFill>
                  <a:srgbClr val="000000"/>
                </a:solidFill>
              </a:rPr>
              <a:t>0 </a:t>
            </a:r>
            <a:r>
              <a:rPr lang="en-US" altLang="en-US" dirty="0">
                <a:solidFill>
                  <a:srgbClr val="000000"/>
                </a:solidFill>
              </a:rPr>
              <a:t>+ </a:t>
            </a:r>
            <a:r>
              <a:rPr lang="en-US" altLang="en-US" dirty="0">
                <a:solidFill>
                  <a:srgbClr val="C00000"/>
                </a:solidFill>
              </a:rPr>
              <a:t>u</a:t>
            </a:r>
            <a:r>
              <a:rPr lang="en-US" altLang="en-US" dirty="0">
                <a:solidFill>
                  <a:srgbClr val="000000"/>
                </a:solidFill>
              </a:rPr>
              <a:t>*</a:t>
            </a:r>
            <a:r>
              <a:rPr lang="en-US" altLang="en-US" b="1" dirty="0">
                <a:solidFill>
                  <a:srgbClr val="000000"/>
                </a:solidFill>
              </a:rPr>
              <a:t>g</a:t>
            </a:r>
            <a:r>
              <a:rPr lang="en-US" altLang="en-US" b="1" baseline="-25000" dirty="0">
                <a:solidFill>
                  <a:srgbClr val="000000"/>
                </a:solidFill>
              </a:rPr>
              <a:t>1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091" y="2514600"/>
            <a:ext cx="2122909" cy="2305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355001-9F00-4F26-A003-9C8C8642B800}"/>
              </a:ext>
            </a:extLst>
          </p:cNvPr>
          <p:cNvSpPr/>
          <p:nvPr/>
        </p:nvSpPr>
        <p:spPr>
          <a:xfrm>
            <a:off x="128392" y="6167777"/>
            <a:ext cx="89916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Lorensen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, W. E., &amp; Cline, H. E. (1998). Marching cubes: A high resolution 3D surface construction algorithm. In </a:t>
            </a:r>
            <a:r>
              <a:rPr lang="en-US" sz="800" i="1" dirty="0">
                <a:solidFill>
                  <a:srgbClr val="222222"/>
                </a:solidFill>
                <a:latin typeface="Arial" panose="020B0604020202020204" pitchFamily="34" charset="0"/>
              </a:rPr>
              <a:t>Seminal graphics: pioneering efforts that shaped the field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 (pp. 347-353).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77373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How to store geometry &amp; connectivity of a mesh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en-US" dirty="0">
                <a:solidFill>
                  <a:srgbClr val="000000"/>
                </a:solidFill>
              </a:rPr>
              <a:t>	3D vertex coordinates		Vertex adjacency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00"/>
                </a:solidFill>
              </a:rPr>
              <a:t>Attributes are also stored: </a:t>
            </a:r>
            <a:r>
              <a:rPr lang="en-US" altLang="en-US" dirty="0" err="1">
                <a:solidFill>
                  <a:srgbClr val="000000"/>
                </a:solidFill>
              </a:rPr>
              <a:t>normals</a:t>
            </a:r>
            <a:r>
              <a:rPr lang="en-US" altLang="en-US" dirty="0">
                <a:solidFill>
                  <a:srgbClr val="000000"/>
                </a:solidFill>
              </a:rPr>
              <a:t>, colors, texture coordinates, labels, …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Efficient algorithms on meshes to get: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All vertices/edges of a face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All incident vertices/edges/faces of a vertex</a:t>
            </a:r>
          </a:p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19</a:t>
            </a:fld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590800" y="1981200"/>
            <a:ext cx="7620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105400" y="2057400"/>
            <a:ext cx="17526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996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Until 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rendered virtual objects</a:t>
            </a:r>
          </a:p>
          <a:p>
            <a:pPr lvl="1"/>
            <a:r>
              <a:rPr lang="en-US" dirty="0"/>
              <a:t>Ray tracing</a:t>
            </a:r>
          </a:p>
          <a:p>
            <a:pPr lvl="1"/>
            <a:r>
              <a:rPr lang="en-US" dirty="0"/>
              <a:t>Ray are easy: </a:t>
            </a:r>
            <a:r>
              <a:rPr lang="en-US" b="1" dirty="0"/>
              <a:t>r</a:t>
            </a:r>
            <a:r>
              <a:rPr lang="en-US" dirty="0"/>
              <a:t>(t) = </a:t>
            </a:r>
            <a:r>
              <a:rPr lang="en-US" b="1" dirty="0"/>
              <a:t>o</a:t>
            </a:r>
            <a:r>
              <a:rPr lang="en-US" dirty="0"/>
              <a:t> + </a:t>
            </a:r>
            <a:r>
              <a:rPr lang="en-US" dirty="0" err="1"/>
              <a:t>d</a:t>
            </a:r>
            <a:r>
              <a:rPr lang="en-US" b="1" dirty="0" err="1"/>
              <a:t>t</a:t>
            </a:r>
            <a:endParaRPr lang="en-US" b="1" dirty="0"/>
          </a:p>
          <a:p>
            <a:pPr lvl="1"/>
            <a:r>
              <a:rPr lang="en-US" dirty="0"/>
              <a:t>Mathematical objects also easy</a:t>
            </a:r>
          </a:p>
          <a:p>
            <a:pPr lvl="2"/>
            <a:r>
              <a:rPr lang="en-US" dirty="0"/>
              <a:t>(</a:t>
            </a:r>
            <a:r>
              <a:rPr lang="en-US" b="1" dirty="0"/>
              <a:t>p</a:t>
            </a:r>
            <a:r>
              <a:rPr lang="en-US" dirty="0"/>
              <a:t> – </a:t>
            </a:r>
            <a:r>
              <a:rPr lang="en-US" b="1" dirty="0"/>
              <a:t>a</a:t>
            </a:r>
            <a:r>
              <a:rPr lang="en-US" dirty="0"/>
              <a:t>)</a:t>
            </a:r>
            <a:r>
              <a:rPr lang="en-US" b="1" dirty="0"/>
              <a:t>.n</a:t>
            </a:r>
            <a:r>
              <a:rPr lang="en-US" dirty="0"/>
              <a:t> = 0</a:t>
            </a:r>
          </a:p>
          <a:p>
            <a:pPr lvl="2"/>
            <a:r>
              <a:rPr lang="en-US" dirty="0"/>
              <a:t>(</a:t>
            </a:r>
            <a:r>
              <a:rPr lang="en-US" b="1" dirty="0"/>
              <a:t>p</a:t>
            </a:r>
            <a:r>
              <a:rPr lang="en-US" dirty="0"/>
              <a:t> – </a:t>
            </a:r>
            <a:r>
              <a:rPr lang="en-US" b="1" dirty="0"/>
              <a:t>c</a:t>
            </a:r>
            <a:r>
              <a:rPr lang="en-US" dirty="0"/>
              <a:t>)</a:t>
            </a:r>
            <a:r>
              <a:rPr lang="en-US" b="1" dirty="0"/>
              <a:t>.</a:t>
            </a:r>
            <a:r>
              <a:rPr lang="en-US" dirty="0"/>
              <a:t>(</a:t>
            </a:r>
            <a:r>
              <a:rPr lang="en-US" b="1" dirty="0"/>
              <a:t>p</a:t>
            </a:r>
            <a:r>
              <a:rPr lang="en-US" dirty="0"/>
              <a:t> – </a:t>
            </a:r>
            <a:r>
              <a:rPr lang="en-US" b="1" dirty="0"/>
              <a:t>c</a:t>
            </a:r>
            <a:r>
              <a:rPr lang="en-US" dirty="0"/>
              <a:t>) – R</a:t>
            </a:r>
            <a:r>
              <a:rPr lang="en-US" baseline="30000" dirty="0"/>
              <a:t>2</a:t>
            </a:r>
            <a:r>
              <a:rPr lang="en-US" dirty="0"/>
              <a:t> = 0</a:t>
            </a:r>
          </a:p>
          <a:p>
            <a:pPr lvl="1"/>
            <a:r>
              <a:rPr lang="en-US" dirty="0"/>
              <a:t>How about arbitrary objects embedded in 2D/3D scenes?</a:t>
            </a:r>
          </a:p>
          <a:p>
            <a:r>
              <a:rPr lang="en-US" dirty="0"/>
              <a:t>Today we will learn about</a:t>
            </a:r>
          </a:p>
          <a:p>
            <a:pPr lvl="1"/>
            <a:r>
              <a:rPr lang="en-US" dirty="0"/>
              <a:t>Explicitly representing those objects</a:t>
            </a:r>
          </a:p>
          <a:p>
            <a:pPr lvl="2"/>
            <a:r>
              <a:rPr lang="en-US" dirty="0"/>
              <a:t>Triangle meshes</a:t>
            </a:r>
          </a:p>
          <a:p>
            <a:pPr lvl="1"/>
            <a:r>
              <a:rPr lang="en-US" dirty="0"/>
              <a:t>Organizing them for efficiency</a:t>
            </a:r>
          </a:p>
          <a:p>
            <a:pPr lvl="2"/>
            <a:r>
              <a:rPr lang="en-US" dirty="0"/>
              <a:t>Spatial structures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43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Face-based Structures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10600" cy="5029200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>
                    <a:solidFill>
                      <a:srgbClr val="000000"/>
                    </a:solidFill>
                  </a:rPr>
                  <a:t>Face-Set Data Structure (.</a:t>
                </a:r>
                <a:r>
                  <a:rPr lang="en-US" altLang="en-US" dirty="0" err="1">
                    <a:solidFill>
                      <a:srgbClr val="000000"/>
                    </a:solidFill>
                  </a:rPr>
                  <a:t>stl</a:t>
                </a:r>
                <a:r>
                  <a:rPr lang="en-US" altLang="en-US" dirty="0">
                    <a:solidFill>
                      <a:srgbClr val="000000"/>
                    </a:solidFill>
                  </a:rPr>
                  <a:t> format)</a:t>
                </a:r>
              </a:p>
              <a:p>
                <a:pPr lvl="1"/>
                <a:r>
                  <a:rPr lang="en-US" altLang="en-US" dirty="0">
                    <a:solidFill>
                      <a:srgbClr val="000000"/>
                    </a:solidFill>
                  </a:rPr>
                  <a:t>Aka </a:t>
                </a:r>
                <a:r>
                  <a:rPr lang="en-US" altLang="en-US" dirty="0">
                    <a:solidFill>
                      <a:schemeClr val="accent1"/>
                    </a:solidFill>
                  </a:rPr>
                  <a:t>polygon soup </a:t>
                </a:r>
                <a:r>
                  <a:rPr lang="en-US" altLang="en-US" dirty="0">
                    <a:solidFill>
                      <a:srgbClr val="000000"/>
                    </a:solidFill>
                  </a:rPr>
                  <a:t>as there is no connectivity information</a:t>
                </a:r>
              </a:p>
              <a:p>
                <a:pPr lvl="1"/>
                <a:endParaRPr lang="en-US" altLang="en-US" dirty="0">
                  <a:solidFill>
                    <a:srgbClr val="000000"/>
                  </a:solidFill>
                </a:endParaRPr>
              </a:p>
              <a:p>
                <a:pPr lvl="1"/>
                <a:endParaRPr lang="en-US" altLang="en-US" dirty="0">
                  <a:solidFill>
                    <a:srgbClr val="000000"/>
                  </a:solidFill>
                </a:endParaRPr>
              </a:p>
              <a:p>
                <a:pPr lvl="1"/>
                <a:endParaRPr lang="en-US" altLang="en-US" dirty="0">
                  <a:solidFill>
                    <a:srgbClr val="000000"/>
                  </a:solidFill>
                </a:endParaRPr>
              </a:p>
              <a:p>
                <a:pPr lvl="1"/>
                <a:endParaRPr lang="en-US" altLang="en-US" dirty="0">
                  <a:solidFill>
                    <a:srgbClr val="000000"/>
                  </a:solidFill>
                </a:endParaRPr>
              </a:p>
              <a:p>
                <a:pPr lvl="1"/>
                <a:endParaRPr lang="en-US" altLang="en-US" dirty="0">
                  <a:solidFill>
                    <a:srgbClr val="000000"/>
                  </a:solidFill>
                </a:endParaRPr>
              </a:p>
              <a:p>
                <a:pPr lvl="1"/>
                <a:endParaRPr lang="en-US" altLang="en-US" dirty="0">
                  <a:solidFill>
                    <a:srgbClr val="000000"/>
                  </a:solidFill>
                </a:endParaRPr>
              </a:p>
              <a:p>
                <a:pPr lvl="1"/>
                <a:r>
                  <a:rPr lang="en-US" altLang="en-US" dirty="0">
                    <a:solidFill>
                      <a:srgbClr val="000000"/>
                    </a:solidFill>
                  </a:rPr>
                  <a:t>Vertices and associated data replicated </a:t>
                </a:r>
                <a:r>
                  <a:rPr lang="en-US" altLang="en-US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</a:t>
                </a:r>
              </a:p>
              <a:p>
                <a:pPr lvl="1"/>
                <a:r>
                  <a:rPr lang="en-US" altLang="en-US" dirty="0">
                    <a:solidFill>
                      <a:srgbClr val="000000"/>
                    </a:solidFill>
                  </a:rPr>
                  <a:t>Using 32-bit single precision numbers to represent vertex </a:t>
                </a:r>
                <a:r>
                  <a:rPr lang="en-US" altLang="en-US" dirty="0" err="1">
                    <a:solidFill>
                      <a:srgbClr val="000000"/>
                    </a:solidFill>
                  </a:rPr>
                  <a:t>coords</a:t>
                </a:r>
                <a:r>
                  <a:rPr lang="en-US" altLang="en-US" dirty="0">
                    <a:solidFill>
                      <a:srgbClr val="000000"/>
                    </a:solidFill>
                  </a:rPr>
                  <a:t>, we need 32/8 (bytes) * 3 (x-y-z </a:t>
                </a:r>
                <a:r>
                  <a:rPr lang="en-US" altLang="en-US" dirty="0" err="1">
                    <a:solidFill>
                      <a:srgbClr val="000000"/>
                    </a:solidFill>
                  </a:rPr>
                  <a:t>coords</a:t>
                </a:r>
                <a:r>
                  <a:rPr lang="en-US" altLang="en-US" dirty="0">
                    <a:solidFill>
                      <a:srgbClr val="000000"/>
                    </a:solidFill>
                  </a:rPr>
                  <a:t>) * 3 (# vertices) = 36 bytes per face</a:t>
                </a:r>
              </a:p>
              <a:p>
                <a:pPr lvl="1"/>
                <a:r>
                  <a:rPr lang="en-US" altLang="en-US" dirty="0">
                    <a:solidFill>
                      <a:srgbClr val="000000"/>
                    </a:solidFill>
                  </a:rPr>
                  <a:t>By Euler formula (F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en-US" dirty="0">
                    <a:solidFill>
                      <a:srgbClr val="000000"/>
                    </a:solidFill>
                  </a:rPr>
                  <a:t> 2V), each vertex consumes 72 bytes on average</a:t>
                </a:r>
              </a:p>
              <a:p>
                <a:pPr lvl="1"/>
                <a:endParaRPr lang="en-US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10600" cy="5029200"/>
              </a:xfrm>
              <a:blipFill>
                <a:blip r:embed="rId2"/>
                <a:stretch>
                  <a:fillRect l="-920" t="-970" r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743200"/>
            <a:ext cx="3048000" cy="163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185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201862"/>
            <a:ext cx="2590800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Face-based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610600" cy="5168222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Indexed Face-Set Data Structure (.</a:t>
            </a:r>
            <a:r>
              <a:rPr lang="en-US" altLang="en-US" dirty="0" err="1">
                <a:solidFill>
                  <a:srgbClr val="000000"/>
                </a:solidFill>
              </a:rPr>
              <a:t>obj</a:t>
            </a:r>
            <a:r>
              <a:rPr lang="en-US" altLang="en-US" dirty="0">
                <a:solidFill>
                  <a:srgbClr val="000000"/>
                </a:solidFill>
              </a:rPr>
              <a:t>, .off, .ply, our XML format)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Aka </a:t>
            </a:r>
            <a:r>
              <a:rPr lang="en-US" altLang="en-US" dirty="0">
                <a:solidFill>
                  <a:schemeClr val="accent1"/>
                </a:solidFill>
              </a:rPr>
              <a:t>shared-vertex</a:t>
            </a:r>
            <a:r>
              <a:rPr lang="en-US" altLang="en-US" dirty="0">
                <a:solidFill>
                  <a:srgbClr val="000000"/>
                </a:solidFill>
              </a:rPr>
              <a:t> data structure</a:t>
            </a: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altLang="en-US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altLang="en-US" dirty="0">
              <a:solidFill>
                <a:srgbClr val="000000"/>
              </a:solidFill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No vertex replication </a:t>
            </a:r>
            <a:r>
              <a:rPr lang="en-US" altLang="en-US" dirty="0">
                <a:solidFill>
                  <a:srgbClr val="000000"/>
                </a:solidFill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We need 4 (bytes) * 3 (# indices) = 12 bytes per face (24 bytes per vertex)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We also need 4 (bytes) * 3 (x-y-z </a:t>
            </a:r>
            <a:r>
              <a:rPr lang="en-US" altLang="en-US" dirty="0" err="1">
                <a:solidFill>
                  <a:srgbClr val="000000"/>
                </a:solidFill>
              </a:rPr>
              <a:t>coords</a:t>
            </a:r>
            <a:r>
              <a:rPr lang="en-US" altLang="en-US" dirty="0">
                <a:solidFill>
                  <a:srgbClr val="000000"/>
                </a:solidFill>
              </a:rPr>
              <a:t>) = 12 bytes per vertex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Total = 36 bytes per vertex, half of Face-Set structure </a:t>
            </a:r>
            <a:r>
              <a:rPr lang="en-US" altLang="en-US" dirty="0">
                <a:solidFill>
                  <a:srgbClr val="000000"/>
                </a:solidFill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sym typeface="Wingdings" panose="05000000000000000000" pitchFamily="2" charset="2"/>
              </a:rPr>
              <a:t>Furthermore, connectivity information is available which can be used for various purposes (e.g. smooth shading)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72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Face-based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Regardless of the structure, triangle vertices must be stored in a </a:t>
            </a:r>
            <a:r>
              <a:rPr lang="en-US" altLang="en-US" dirty="0">
                <a:solidFill>
                  <a:srgbClr val="C00000"/>
                </a:solidFill>
              </a:rPr>
              <a:t>consistent order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Mostly counterclockwise (CCW)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3048000"/>
            <a:ext cx="57054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98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for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With large number of triangles, rendering tasks tend to take too long if data is not properly organized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Many data structures exist</a:t>
            </a:r>
          </a:p>
          <a:p>
            <a:pPr lvl="1"/>
            <a:r>
              <a:rPr lang="en-US" altLang="en-US" dirty="0" err="1">
                <a:solidFill>
                  <a:srgbClr val="000000"/>
                </a:solidFill>
              </a:rPr>
              <a:t>Quadtree</a:t>
            </a:r>
            <a:endParaRPr lang="en-US" altLang="en-US" dirty="0">
              <a:solidFill>
                <a:srgbClr val="000000"/>
              </a:solidFill>
            </a:endParaRPr>
          </a:p>
          <a:p>
            <a:pPr lvl="1"/>
            <a:r>
              <a:rPr lang="en-US" altLang="en-US" dirty="0" err="1">
                <a:solidFill>
                  <a:srgbClr val="000000"/>
                </a:solidFill>
              </a:rPr>
              <a:t>Octree</a:t>
            </a:r>
            <a:endParaRPr lang="en-US" altLang="en-US" dirty="0">
              <a:solidFill>
                <a:srgbClr val="000000"/>
              </a:solidFill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BSP tree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k-D tree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BVH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53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Quadtree</a:t>
            </a:r>
            <a:r>
              <a:rPr lang="en-US" dirty="0"/>
              <a:t> and Octree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err="1">
                <a:solidFill>
                  <a:schemeClr val="accent1"/>
                </a:solidFill>
              </a:rPr>
              <a:t>Quadtrees</a:t>
            </a:r>
            <a:r>
              <a:rPr lang="en-US" altLang="en-US" dirty="0">
                <a:solidFill>
                  <a:schemeClr val="accent1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are used in 2D and </a:t>
            </a:r>
            <a:r>
              <a:rPr lang="en-US" altLang="en-US" dirty="0" err="1">
                <a:solidFill>
                  <a:schemeClr val="accent1"/>
                </a:solidFill>
              </a:rPr>
              <a:t>octrees</a:t>
            </a:r>
            <a:r>
              <a:rPr lang="en-US" altLang="en-US" dirty="0">
                <a:solidFill>
                  <a:schemeClr val="accent1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in 3D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450" y="2989087"/>
            <a:ext cx="3164774" cy="186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" y="2981216"/>
            <a:ext cx="4267200" cy="19623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28800" y="495048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85255" y="485488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Octree</a:t>
            </a:r>
          </a:p>
        </p:txBody>
      </p:sp>
    </p:spTree>
    <p:extLst>
      <p:ext uri="{BB962C8B-B14F-4D97-AF65-F5344CB8AC3E}">
        <p14:creationId xmlns:p14="http://schemas.microsoft.com/office/powerpoint/2010/main" val="3133949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Binary Space Partitioning (BSP)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Divide the space with freely oriented lines (2D) and planes (3D)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en-US" dirty="0">
                <a:solidFill>
                  <a:srgbClr val="000000"/>
                </a:solidFill>
              </a:rPr>
              <a:t>	   </a:t>
            </a:r>
            <a:r>
              <a:rPr lang="en-US" altLang="en-US" dirty="0" err="1">
                <a:solidFill>
                  <a:srgbClr val="000000"/>
                </a:solidFill>
              </a:rPr>
              <a:t>Quadtree</a:t>
            </a:r>
            <a:r>
              <a:rPr lang="en-US" altLang="en-US" dirty="0">
                <a:solidFill>
                  <a:srgbClr val="000000"/>
                </a:solidFill>
              </a:rPr>
              <a:t>				   BSP tree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0" y="2514600"/>
            <a:ext cx="3105150" cy="3019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90800"/>
            <a:ext cx="3038474" cy="30095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C78A9F-F13C-6E4B-9B6C-2D52E16798F0}"/>
              </a:ext>
            </a:extLst>
          </p:cNvPr>
          <p:cNvSpPr txBox="1"/>
          <p:nvPr/>
        </p:nvSpPr>
        <p:spPr>
          <a:xfrm>
            <a:off x="1816897" y="5621720"/>
            <a:ext cx="107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Quadtree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F960A-C01E-4D4F-B28E-64200C519A7B}"/>
              </a:ext>
            </a:extLst>
          </p:cNvPr>
          <p:cNvSpPr txBox="1"/>
          <p:nvPr/>
        </p:nvSpPr>
        <p:spPr>
          <a:xfrm>
            <a:off x="6213558" y="562172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BSP</a:t>
            </a:r>
          </a:p>
        </p:txBody>
      </p:sp>
    </p:spTree>
    <p:extLst>
      <p:ext uri="{BB962C8B-B14F-4D97-AF65-F5344CB8AC3E}">
        <p14:creationId xmlns:p14="http://schemas.microsoft.com/office/powerpoint/2010/main" val="2321714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Space Partitioning (BSP)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BSP trees are </a:t>
            </a:r>
            <a:r>
              <a:rPr lang="en-US" altLang="en-US" dirty="0">
                <a:solidFill>
                  <a:schemeClr val="accent1"/>
                </a:solidFill>
              </a:rPr>
              <a:t>view-independent </a:t>
            </a:r>
            <a:r>
              <a:rPr lang="en-US" altLang="en-US" dirty="0">
                <a:solidFill>
                  <a:srgbClr val="000000"/>
                </a:solidFill>
              </a:rPr>
              <a:t>(no need to reconstruct if the viewer moves)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BSP trees can be used to draw a scene in </a:t>
            </a:r>
            <a:r>
              <a:rPr lang="en-US" altLang="en-US" dirty="0">
                <a:solidFill>
                  <a:schemeClr val="accent1"/>
                </a:solidFill>
              </a:rPr>
              <a:t>back-to-front</a:t>
            </a:r>
            <a:r>
              <a:rPr lang="en-US" altLang="en-US" dirty="0">
                <a:solidFill>
                  <a:srgbClr val="000000"/>
                </a:solidFill>
              </a:rPr>
              <a:t> order with respect to the viewer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26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8600" y="4305300"/>
            <a:ext cx="304800" cy="304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447800" y="3824287"/>
            <a:ext cx="304800" cy="304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86200" y="4457700"/>
            <a:ext cx="304800" cy="3048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252787" y="5448300"/>
            <a:ext cx="304800" cy="3048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685800" y="3429000"/>
            <a:ext cx="297180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914400" y="3505200"/>
            <a:ext cx="4038600" cy="2247900"/>
            <a:chOff x="3352800" y="3505200"/>
            <a:chExt cx="4038600" cy="22479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352800" y="3505200"/>
              <a:ext cx="0" cy="1828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410200" y="4762500"/>
              <a:ext cx="1981200" cy="990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2590800" y="5029200"/>
            <a:ext cx="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1876425" y="5715000"/>
            <a:ext cx="304800" cy="3048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5424487" y="3155156"/>
            <a:ext cx="3414713" cy="2740819"/>
            <a:chOff x="5424487" y="3155156"/>
            <a:chExt cx="3414713" cy="2740819"/>
          </a:xfrm>
        </p:grpSpPr>
        <p:sp>
          <p:nvSpPr>
            <p:cNvPr id="23" name="Rounded Rectangle 22"/>
            <p:cNvSpPr/>
            <p:nvPr/>
          </p:nvSpPr>
          <p:spPr>
            <a:xfrm>
              <a:off x="6705600" y="3155156"/>
              <a:ext cx="533400" cy="54768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6751142" y="3262312"/>
              <a:ext cx="420810" cy="3452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ounded Rectangle 27"/>
            <p:cNvSpPr/>
            <p:nvPr/>
          </p:nvSpPr>
          <p:spPr>
            <a:xfrm>
              <a:off x="5791200" y="3824287"/>
              <a:ext cx="533400" cy="54768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7772400" y="3823492"/>
              <a:ext cx="533400" cy="54768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6036171" y="3852864"/>
              <a:ext cx="0" cy="4810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815263" y="4010024"/>
              <a:ext cx="433385" cy="2166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ounded Rectangle 35"/>
            <p:cNvSpPr/>
            <p:nvPr/>
          </p:nvSpPr>
          <p:spPr>
            <a:xfrm>
              <a:off x="7239000" y="4800202"/>
              <a:ext cx="533400" cy="54768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7505700" y="4905376"/>
              <a:ext cx="0" cy="3357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3" idx="1"/>
              <a:endCxn id="28" idx="0"/>
            </p:cNvCxnSpPr>
            <p:nvPr/>
          </p:nvCxnSpPr>
          <p:spPr>
            <a:xfrm flipH="1">
              <a:off x="6057900" y="3429000"/>
              <a:ext cx="647700" cy="3952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3" idx="3"/>
              <a:endCxn id="29" idx="0"/>
            </p:cNvCxnSpPr>
            <p:nvPr/>
          </p:nvCxnSpPr>
          <p:spPr>
            <a:xfrm>
              <a:off x="7239000" y="3429000"/>
              <a:ext cx="800100" cy="3944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8" idx="1"/>
            </p:cNvCxnSpPr>
            <p:nvPr/>
          </p:nvCxnSpPr>
          <p:spPr>
            <a:xfrm flipH="1">
              <a:off x="5586414" y="4098131"/>
              <a:ext cx="204786" cy="6596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8" idx="3"/>
            </p:cNvCxnSpPr>
            <p:nvPr/>
          </p:nvCxnSpPr>
          <p:spPr>
            <a:xfrm>
              <a:off x="6324600" y="4098131"/>
              <a:ext cx="257176" cy="6405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8305800" y="4093370"/>
              <a:ext cx="366713" cy="6500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29" idx="1"/>
              <a:endCxn id="36" idx="0"/>
            </p:cNvCxnSpPr>
            <p:nvPr/>
          </p:nvCxnSpPr>
          <p:spPr>
            <a:xfrm flipH="1">
              <a:off x="7505700" y="4097336"/>
              <a:ext cx="266700" cy="7028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6" idx="3"/>
            </p:cNvCxnSpPr>
            <p:nvPr/>
          </p:nvCxnSpPr>
          <p:spPr>
            <a:xfrm>
              <a:off x="7772400" y="5074046"/>
              <a:ext cx="257175" cy="66952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6" idx="1"/>
            </p:cNvCxnSpPr>
            <p:nvPr/>
          </p:nvCxnSpPr>
          <p:spPr>
            <a:xfrm flipH="1">
              <a:off x="7043738" y="5074046"/>
              <a:ext cx="195262" cy="66952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6890964" y="5591175"/>
              <a:ext cx="304800" cy="3048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424487" y="4600576"/>
              <a:ext cx="304800" cy="304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446342" y="4605338"/>
              <a:ext cx="304800" cy="3048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534400" y="4600576"/>
              <a:ext cx="304800" cy="3048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7879555" y="5591175"/>
              <a:ext cx="304800" cy="3048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918794" y="6019800"/>
            <a:ext cx="24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Corresponding BSP tree</a:t>
            </a:r>
          </a:p>
        </p:txBody>
      </p:sp>
    </p:spTree>
    <p:extLst>
      <p:ext uri="{BB962C8B-B14F-4D97-AF65-F5344CB8AC3E}">
        <p14:creationId xmlns:p14="http://schemas.microsoft.com/office/powerpoint/2010/main" val="43364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Space Partitioning (BSP)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Assume camera is at point C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Always traverse the half-space first that does not contain C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This guarantees back-to-front traversal </a:t>
            </a:r>
            <a:r>
              <a:rPr lang="en-US" altLang="en-US" dirty="0" err="1">
                <a:solidFill>
                  <a:srgbClr val="000000"/>
                </a:solidFill>
              </a:rPr>
              <a:t>w.r.t</a:t>
            </a:r>
            <a:r>
              <a:rPr lang="en-US" altLang="en-US" dirty="0">
                <a:solidFill>
                  <a:srgbClr val="000000"/>
                </a:solidFill>
              </a:rPr>
              <a:t>. the camera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27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8600" y="4305300"/>
            <a:ext cx="304800" cy="304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447800" y="3824287"/>
            <a:ext cx="304800" cy="304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86200" y="4457700"/>
            <a:ext cx="304800" cy="3048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252787" y="5448300"/>
            <a:ext cx="304800" cy="3048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685800" y="3429000"/>
            <a:ext cx="297180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914400" y="3505200"/>
            <a:ext cx="4038600" cy="2247900"/>
            <a:chOff x="3352800" y="3505200"/>
            <a:chExt cx="4038600" cy="22479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352800" y="3505200"/>
              <a:ext cx="0" cy="1828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410200" y="4762500"/>
              <a:ext cx="1981200" cy="990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2590800" y="5029200"/>
            <a:ext cx="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1876425" y="5715000"/>
            <a:ext cx="304800" cy="3048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5424487" y="3155156"/>
            <a:ext cx="3414713" cy="2740819"/>
            <a:chOff x="5424487" y="3155156"/>
            <a:chExt cx="3414713" cy="2740819"/>
          </a:xfrm>
        </p:grpSpPr>
        <p:sp>
          <p:nvSpPr>
            <p:cNvPr id="23" name="Rounded Rectangle 22"/>
            <p:cNvSpPr/>
            <p:nvPr/>
          </p:nvSpPr>
          <p:spPr>
            <a:xfrm>
              <a:off x="6705600" y="3155156"/>
              <a:ext cx="533400" cy="54768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6751142" y="3262312"/>
              <a:ext cx="420810" cy="3452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ounded Rectangle 27"/>
            <p:cNvSpPr/>
            <p:nvPr/>
          </p:nvSpPr>
          <p:spPr>
            <a:xfrm>
              <a:off x="5791200" y="3824287"/>
              <a:ext cx="533400" cy="54768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7772400" y="3823492"/>
              <a:ext cx="533400" cy="54768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6036171" y="3852864"/>
              <a:ext cx="0" cy="4810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815263" y="4010024"/>
              <a:ext cx="433385" cy="2166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ounded Rectangle 35"/>
            <p:cNvSpPr/>
            <p:nvPr/>
          </p:nvSpPr>
          <p:spPr>
            <a:xfrm>
              <a:off x="7239000" y="4800202"/>
              <a:ext cx="533400" cy="54768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7505700" y="4905376"/>
              <a:ext cx="0" cy="3357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3" idx="1"/>
              <a:endCxn id="28" idx="0"/>
            </p:cNvCxnSpPr>
            <p:nvPr/>
          </p:nvCxnSpPr>
          <p:spPr>
            <a:xfrm flipH="1">
              <a:off x="6057900" y="3429000"/>
              <a:ext cx="647700" cy="3952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3" idx="3"/>
              <a:endCxn id="29" idx="0"/>
            </p:cNvCxnSpPr>
            <p:nvPr/>
          </p:nvCxnSpPr>
          <p:spPr>
            <a:xfrm>
              <a:off x="7239000" y="3429000"/>
              <a:ext cx="800100" cy="3944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8" idx="1"/>
            </p:cNvCxnSpPr>
            <p:nvPr/>
          </p:nvCxnSpPr>
          <p:spPr>
            <a:xfrm flipH="1">
              <a:off x="5586414" y="4098131"/>
              <a:ext cx="204786" cy="6596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8" idx="3"/>
            </p:cNvCxnSpPr>
            <p:nvPr/>
          </p:nvCxnSpPr>
          <p:spPr>
            <a:xfrm>
              <a:off x="6324600" y="4098131"/>
              <a:ext cx="257176" cy="6405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8305800" y="4093370"/>
              <a:ext cx="366713" cy="6500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29" idx="1"/>
              <a:endCxn id="36" idx="0"/>
            </p:cNvCxnSpPr>
            <p:nvPr/>
          </p:nvCxnSpPr>
          <p:spPr>
            <a:xfrm flipH="1">
              <a:off x="7505700" y="4097336"/>
              <a:ext cx="266700" cy="7028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6" idx="3"/>
            </p:cNvCxnSpPr>
            <p:nvPr/>
          </p:nvCxnSpPr>
          <p:spPr>
            <a:xfrm>
              <a:off x="7772400" y="5074046"/>
              <a:ext cx="257175" cy="66952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6" idx="1"/>
            </p:cNvCxnSpPr>
            <p:nvPr/>
          </p:nvCxnSpPr>
          <p:spPr>
            <a:xfrm flipH="1">
              <a:off x="7043738" y="5074046"/>
              <a:ext cx="195262" cy="66952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6890964" y="5591175"/>
              <a:ext cx="304800" cy="3048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424487" y="4600576"/>
              <a:ext cx="304800" cy="304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446342" y="4605338"/>
              <a:ext cx="304800" cy="3048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534400" y="4600576"/>
              <a:ext cx="304800" cy="3048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7879555" y="5591175"/>
              <a:ext cx="304800" cy="3048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918794" y="6019800"/>
            <a:ext cx="24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Corresponding BSP tree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09246" y="57531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8542" y="397668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445397" y="34419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967118" y="4038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574167" y="5638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181344" y="59021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67386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5" grpId="0"/>
      <p:bldP spid="48" grpId="0"/>
      <p:bldP spid="49" grpId="0"/>
      <p:bldP spid="5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Binary Space Partitioning (BSP)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BSP trees do not need to be recreated if the camera moves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Their </a:t>
            </a:r>
            <a:r>
              <a:rPr lang="en-US" altLang="en-US" dirty="0">
                <a:solidFill>
                  <a:schemeClr val="accent1"/>
                </a:solidFill>
              </a:rPr>
              <a:t>traversal</a:t>
            </a:r>
            <a:r>
              <a:rPr lang="en-US" altLang="en-US" dirty="0">
                <a:solidFill>
                  <a:srgbClr val="000000"/>
                </a:solidFill>
              </a:rPr>
              <a:t> depends on the camera position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How to create a BSP tree?</a:t>
            </a:r>
          </a:p>
          <a:p>
            <a:r>
              <a:rPr lang="en-US" altLang="en-US" b="1" dirty="0">
                <a:solidFill>
                  <a:srgbClr val="000000"/>
                </a:solidFill>
              </a:rPr>
              <a:t>Step 1:</a:t>
            </a:r>
            <a:r>
              <a:rPr lang="en-US" altLang="en-US" dirty="0">
                <a:solidFill>
                  <a:srgbClr val="000000"/>
                </a:solidFill>
              </a:rPr>
              <a:t> Select a polygon and create a plane aligned with it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Put that polygon to your root</a:t>
            </a:r>
          </a:p>
          <a:p>
            <a:r>
              <a:rPr lang="en-US" altLang="en-US" b="1" dirty="0">
                <a:solidFill>
                  <a:srgbClr val="000000"/>
                </a:solidFill>
              </a:rPr>
              <a:t>Step 2:</a:t>
            </a:r>
            <a:r>
              <a:rPr lang="en-US" altLang="en-US" dirty="0">
                <a:solidFill>
                  <a:srgbClr val="000000"/>
                </a:solidFill>
              </a:rPr>
              <a:t> Separate the other polygons into two sets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One above the plane and other below the plane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If the plane intersects some polygons, split them and place them to their corresponding sets</a:t>
            </a:r>
          </a:p>
          <a:p>
            <a:r>
              <a:rPr lang="en-US" altLang="en-US" b="1" dirty="0">
                <a:solidFill>
                  <a:srgbClr val="000000"/>
                </a:solidFill>
              </a:rPr>
              <a:t>Step 3:</a:t>
            </a:r>
            <a:r>
              <a:rPr lang="en-US" altLang="en-US" dirty="0">
                <a:solidFill>
                  <a:srgbClr val="000000"/>
                </a:solidFill>
              </a:rPr>
              <a:t> Recursively apply Step 1 and 2 until you reach a desired stopping condition</a:t>
            </a:r>
          </a:p>
          <a:p>
            <a:pPr marL="0" indent="0">
              <a:buNone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90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Binary Space Partitioning (BSP)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937610-5479-9F48-9446-FDCA8CB3B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03751"/>
            <a:ext cx="3251200" cy="121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9BFA6-E21C-B840-9E0B-572FC2ADE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1903751"/>
            <a:ext cx="3581400" cy="121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39DEA9-A503-D043-905D-B0F03AA00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30" y="3894021"/>
            <a:ext cx="3746500" cy="127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05DF7F-2EDA-5549-B67D-3D1FCAE00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900" y="3970221"/>
            <a:ext cx="3746500" cy="1193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F9DA2D-AB70-224F-B153-364E3DBE8BD8}"/>
              </a:ext>
            </a:extLst>
          </p:cNvPr>
          <p:cNvSpPr txBox="1"/>
          <p:nvPr/>
        </p:nvSpPr>
        <p:spPr>
          <a:xfrm>
            <a:off x="1543204" y="312295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Sample Input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0B0DA1-05E2-CD41-A8D8-E10209C450EF}"/>
              </a:ext>
            </a:extLst>
          </p:cNvPr>
          <p:cNvSpPr txBox="1"/>
          <p:nvPr/>
        </p:nvSpPr>
        <p:spPr>
          <a:xfrm>
            <a:off x="6661150" y="3122951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0FAB6-4572-764A-AA5E-C5C8E5FC6731}"/>
              </a:ext>
            </a:extLst>
          </p:cNvPr>
          <p:cNvSpPr txBox="1"/>
          <p:nvPr/>
        </p:nvSpPr>
        <p:spPr>
          <a:xfrm>
            <a:off x="1871466" y="5196427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53141E-1769-AE43-8A27-E9108AD0AE82}"/>
              </a:ext>
            </a:extLst>
          </p:cNvPr>
          <p:cNvSpPr txBox="1"/>
          <p:nvPr/>
        </p:nvSpPr>
        <p:spPr>
          <a:xfrm>
            <a:off x="6661149" y="5164021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C3EC07-BEFC-F246-A5C2-F643115AF77C}"/>
              </a:ext>
            </a:extLst>
          </p:cNvPr>
          <p:cNvSpPr txBox="1"/>
          <p:nvPr/>
        </p:nvSpPr>
        <p:spPr>
          <a:xfrm>
            <a:off x="1752600" y="6072510"/>
            <a:ext cx="593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See: </a:t>
            </a:r>
            <a:r>
              <a:rPr lang="en-US" dirty="0">
                <a:hlinkClick r:id="rId7"/>
              </a:rPr>
              <a:t>https://en.wikipedia.org/wiki/Binary_space_partitioning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21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 Meshes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popular way of representing geometry embedded in 2D or 3D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A triangle mesh is a </a:t>
            </a:r>
            <a:r>
              <a:rPr lang="en-US" altLang="en-US" dirty="0">
                <a:solidFill>
                  <a:schemeClr val="accent1"/>
                </a:solidFill>
              </a:rPr>
              <a:t>piecewise linear</a:t>
            </a:r>
            <a:r>
              <a:rPr lang="en-US" altLang="en-US" dirty="0">
                <a:solidFill>
                  <a:srgbClr val="000000"/>
                </a:solidFill>
              </a:rPr>
              <a:t> surface representation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010025"/>
            <a:ext cx="24003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821906"/>
            <a:ext cx="1695450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18292" y="571571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2D mesh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91199" y="5655512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3D mesh</a:t>
            </a:r>
          </a:p>
        </p:txBody>
      </p:sp>
    </p:spTree>
    <p:extLst>
      <p:ext uri="{BB962C8B-B14F-4D97-AF65-F5344CB8AC3E}">
        <p14:creationId xmlns:p14="http://schemas.microsoft.com/office/powerpoint/2010/main" val="792085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Binary Space Partitioning (BSP)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F9DA2D-AB70-224F-B153-364E3DBE8BD8}"/>
              </a:ext>
            </a:extLst>
          </p:cNvPr>
          <p:cNvSpPr txBox="1"/>
          <p:nvPr/>
        </p:nvSpPr>
        <p:spPr>
          <a:xfrm>
            <a:off x="1752600" y="3122951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0B0DA1-05E2-CD41-A8D8-E10209C450EF}"/>
              </a:ext>
            </a:extLst>
          </p:cNvPr>
          <p:cNvSpPr txBox="1"/>
          <p:nvPr/>
        </p:nvSpPr>
        <p:spPr>
          <a:xfrm>
            <a:off x="6661150" y="3122951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0FAB6-4572-764A-AA5E-C5C8E5FC6731}"/>
              </a:ext>
            </a:extLst>
          </p:cNvPr>
          <p:cNvSpPr txBox="1"/>
          <p:nvPr/>
        </p:nvSpPr>
        <p:spPr>
          <a:xfrm>
            <a:off x="1871466" y="5196427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53141E-1769-AE43-8A27-E9108AD0AE82}"/>
              </a:ext>
            </a:extLst>
          </p:cNvPr>
          <p:cNvSpPr txBox="1"/>
          <p:nvPr/>
        </p:nvSpPr>
        <p:spPr>
          <a:xfrm>
            <a:off x="6661149" y="5164021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C3EC07-BEFC-F246-A5C2-F643115AF77C}"/>
              </a:ext>
            </a:extLst>
          </p:cNvPr>
          <p:cNvSpPr txBox="1"/>
          <p:nvPr/>
        </p:nvSpPr>
        <p:spPr>
          <a:xfrm>
            <a:off x="1752600" y="6072510"/>
            <a:ext cx="593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See: </a:t>
            </a:r>
            <a:r>
              <a:rPr lang="en-US" dirty="0">
                <a:hlinkClick r:id="rId3"/>
              </a:rPr>
              <a:t>https://en.wikipedia.org/wiki/Binary_space_partitioning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C032CF-AB37-AE4B-89FC-6465588A7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19376"/>
            <a:ext cx="3771900" cy="138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7377D1-0E16-8F49-8EA9-C0C62E582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300" y="1870150"/>
            <a:ext cx="37465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E65E5C-D08F-134F-A118-E8B8E7502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009443"/>
            <a:ext cx="3937000" cy="1257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6294BE-B03C-0848-94D9-EF6C19FAA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0300" y="3906721"/>
            <a:ext cx="3937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64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Binary Space Partitioning (BSP)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F9DA2D-AB70-224F-B153-364E3DBE8BD8}"/>
              </a:ext>
            </a:extLst>
          </p:cNvPr>
          <p:cNvSpPr txBox="1"/>
          <p:nvPr/>
        </p:nvSpPr>
        <p:spPr>
          <a:xfrm>
            <a:off x="4182117" y="4055547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C3EC07-BEFC-F246-A5C2-F643115AF77C}"/>
              </a:ext>
            </a:extLst>
          </p:cNvPr>
          <p:cNvSpPr txBox="1"/>
          <p:nvPr/>
        </p:nvSpPr>
        <p:spPr>
          <a:xfrm>
            <a:off x="1752600" y="6072510"/>
            <a:ext cx="593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See: </a:t>
            </a:r>
            <a:r>
              <a:rPr lang="en-US" dirty="0">
                <a:hlinkClick r:id="rId3"/>
              </a:rPr>
              <a:t>https://en.wikipedia.org/wiki/Binary_space_partitioning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697A91-2B69-8D48-86ED-FE7CD467D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200" y="2800350"/>
            <a:ext cx="39116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51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k-D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In a k-D tree, a scene is recursively divided into 2 convex sets by </a:t>
            </a:r>
            <a:r>
              <a:rPr lang="en-US" altLang="en-US" dirty="0">
                <a:solidFill>
                  <a:schemeClr val="accent1"/>
                </a:solidFill>
              </a:rPr>
              <a:t>axis-aligned</a:t>
            </a:r>
            <a:r>
              <a:rPr lang="en-US" altLang="en-US" b="1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hyperplanes: a special case of BSP tree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32</a:t>
            </a:fld>
            <a:endParaRPr lang="en-US"/>
          </a:p>
        </p:txBody>
      </p:sp>
      <p:pic>
        <p:nvPicPr>
          <p:cNvPr id="1026" name="Picture 2" descr="Image result for kd 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27" y="3058995"/>
            <a:ext cx="3110088" cy="296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19961" y="601980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wikipedia.com</a:t>
            </a:r>
          </a:p>
        </p:txBody>
      </p:sp>
    </p:spTree>
    <p:extLst>
      <p:ext uri="{BB962C8B-B14F-4D97-AF65-F5344CB8AC3E}">
        <p14:creationId xmlns:p14="http://schemas.microsoft.com/office/powerpoint/2010/main" val="354852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k-D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k-D tree is a binary tree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Each node is a k-dimensional point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Splitting planes can be </a:t>
            </a:r>
            <a:r>
              <a:rPr lang="en-US" altLang="en-US" dirty="0">
                <a:solidFill>
                  <a:srgbClr val="C00000"/>
                </a:solidFill>
              </a:rPr>
              <a:t>alternatingly</a:t>
            </a:r>
            <a:r>
              <a:rPr lang="en-US" altLang="en-US" dirty="0">
                <a:solidFill>
                  <a:srgbClr val="000000"/>
                </a:solidFill>
              </a:rPr>
              <a:t> chosen between dimensions: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First x, then y, then z, back to x and so on (axis = (axis + 1) % 3)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It will be a </a:t>
            </a:r>
            <a:r>
              <a:rPr lang="en-US" altLang="en-US" dirty="0">
                <a:solidFill>
                  <a:srgbClr val="C00000"/>
                </a:solidFill>
              </a:rPr>
              <a:t>balanced tree</a:t>
            </a:r>
            <a:r>
              <a:rPr lang="en-US" altLang="en-US" dirty="0">
                <a:solidFill>
                  <a:srgbClr val="000000"/>
                </a:solidFill>
              </a:rPr>
              <a:t> if the median element is chosen at each split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Log</a:t>
            </a:r>
            <a:r>
              <a:rPr lang="en-US" altLang="en-US" baseline="-25000" dirty="0">
                <a:solidFill>
                  <a:srgbClr val="000000"/>
                </a:solidFill>
              </a:rPr>
              <a:t>2</a:t>
            </a:r>
            <a:r>
              <a:rPr lang="en-US" altLang="en-US" dirty="0">
                <a:solidFill>
                  <a:srgbClr val="000000"/>
                </a:solidFill>
              </a:rPr>
              <a:t>(n) depth in that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06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k-D Tree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construct a k-D tree we first compute the overall bounding box of the scene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28800" y="3352800"/>
            <a:ext cx="5334000" cy="26244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3311912" y="3954785"/>
            <a:ext cx="457200" cy="479502"/>
          </a:xfrm>
          <a:custGeom>
            <a:avLst/>
            <a:gdLst>
              <a:gd name="connsiteX0" fmla="*/ 66908 w 457200"/>
              <a:gd name="connsiteY0" fmla="*/ 479502 h 479502"/>
              <a:gd name="connsiteX1" fmla="*/ 0 w 457200"/>
              <a:gd name="connsiteY1" fmla="*/ 0 h 479502"/>
              <a:gd name="connsiteX2" fmla="*/ 457200 w 457200"/>
              <a:gd name="connsiteY2" fmla="*/ 323385 h 479502"/>
              <a:gd name="connsiteX3" fmla="*/ 66908 w 457200"/>
              <a:gd name="connsiteY3" fmla="*/ 479502 h 47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79502">
                <a:moveTo>
                  <a:pt x="66908" y="479502"/>
                </a:moveTo>
                <a:lnTo>
                  <a:pt x="0" y="0"/>
                </a:lnTo>
                <a:lnTo>
                  <a:pt x="457200" y="323385"/>
                </a:lnTo>
                <a:lnTo>
                  <a:pt x="66908" y="47950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791415" y="4690765"/>
            <a:ext cx="401444" cy="457200"/>
          </a:xfrm>
          <a:custGeom>
            <a:avLst/>
            <a:gdLst>
              <a:gd name="connsiteX0" fmla="*/ 289931 w 401444"/>
              <a:gd name="connsiteY0" fmla="*/ 0 h 457200"/>
              <a:gd name="connsiteX1" fmla="*/ 0 w 401444"/>
              <a:gd name="connsiteY1" fmla="*/ 245327 h 457200"/>
              <a:gd name="connsiteX2" fmla="*/ 401444 w 401444"/>
              <a:gd name="connsiteY2" fmla="*/ 457200 h 457200"/>
              <a:gd name="connsiteX3" fmla="*/ 289931 w 401444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444" h="457200">
                <a:moveTo>
                  <a:pt x="289931" y="0"/>
                </a:moveTo>
                <a:lnTo>
                  <a:pt x="0" y="245327"/>
                </a:lnTo>
                <a:lnTo>
                  <a:pt x="401444" y="457200"/>
                </a:lnTo>
                <a:lnTo>
                  <a:pt x="289931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4371278" y="4032843"/>
            <a:ext cx="234176" cy="423747"/>
          </a:xfrm>
          <a:custGeom>
            <a:avLst/>
            <a:gdLst>
              <a:gd name="connsiteX0" fmla="*/ 156117 w 234176"/>
              <a:gd name="connsiteY0" fmla="*/ 0 h 423747"/>
              <a:gd name="connsiteX1" fmla="*/ 0 w 234176"/>
              <a:gd name="connsiteY1" fmla="*/ 278781 h 423747"/>
              <a:gd name="connsiteX2" fmla="*/ 234176 w 234176"/>
              <a:gd name="connsiteY2" fmla="*/ 423747 h 423747"/>
              <a:gd name="connsiteX3" fmla="*/ 156117 w 234176"/>
              <a:gd name="connsiteY3" fmla="*/ 0 h 423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176" h="423747">
                <a:moveTo>
                  <a:pt x="156117" y="0"/>
                </a:moveTo>
                <a:lnTo>
                  <a:pt x="0" y="278781"/>
                </a:lnTo>
                <a:lnTo>
                  <a:pt x="234176" y="423747"/>
                </a:lnTo>
                <a:lnTo>
                  <a:pt x="156117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5218771" y="3843273"/>
            <a:ext cx="267629" cy="579863"/>
          </a:xfrm>
          <a:custGeom>
            <a:avLst/>
            <a:gdLst>
              <a:gd name="connsiteX0" fmla="*/ 267629 w 267629"/>
              <a:gd name="connsiteY0" fmla="*/ 0 h 579863"/>
              <a:gd name="connsiteX1" fmla="*/ 0 w 267629"/>
              <a:gd name="connsiteY1" fmla="*/ 256478 h 579863"/>
              <a:gd name="connsiteX2" fmla="*/ 223024 w 267629"/>
              <a:gd name="connsiteY2" fmla="*/ 579863 h 579863"/>
              <a:gd name="connsiteX3" fmla="*/ 267629 w 267629"/>
              <a:gd name="connsiteY3" fmla="*/ 0 h 57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29" h="579863">
                <a:moveTo>
                  <a:pt x="267629" y="0"/>
                </a:moveTo>
                <a:lnTo>
                  <a:pt x="0" y="256478"/>
                </a:lnTo>
                <a:lnTo>
                  <a:pt x="223024" y="579863"/>
                </a:lnTo>
                <a:lnTo>
                  <a:pt x="26762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4529253" y="4499336"/>
            <a:ext cx="535258" cy="412595"/>
          </a:xfrm>
          <a:custGeom>
            <a:avLst/>
            <a:gdLst>
              <a:gd name="connsiteX0" fmla="*/ 167268 w 535258"/>
              <a:gd name="connsiteY0" fmla="*/ 0 h 412595"/>
              <a:gd name="connsiteX1" fmla="*/ 0 w 535258"/>
              <a:gd name="connsiteY1" fmla="*/ 289931 h 412595"/>
              <a:gd name="connsiteX2" fmla="*/ 535258 w 535258"/>
              <a:gd name="connsiteY2" fmla="*/ 412595 h 412595"/>
              <a:gd name="connsiteX3" fmla="*/ 167268 w 535258"/>
              <a:gd name="connsiteY3" fmla="*/ 0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258" h="412595">
                <a:moveTo>
                  <a:pt x="167268" y="0"/>
                </a:moveTo>
                <a:lnTo>
                  <a:pt x="0" y="289931"/>
                </a:lnTo>
                <a:lnTo>
                  <a:pt x="535258" y="412595"/>
                </a:lnTo>
                <a:lnTo>
                  <a:pt x="167268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4661210" y="3620248"/>
            <a:ext cx="301083" cy="379142"/>
          </a:xfrm>
          <a:custGeom>
            <a:avLst/>
            <a:gdLst>
              <a:gd name="connsiteX0" fmla="*/ 0 w 301083"/>
              <a:gd name="connsiteY0" fmla="*/ 0 h 379142"/>
              <a:gd name="connsiteX1" fmla="*/ 78058 w 301083"/>
              <a:gd name="connsiteY1" fmla="*/ 379142 h 379142"/>
              <a:gd name="connsiteX2" fmla="*/ 301083 w 301083"/>
              <a:gd name="connsiteY2" fmla="*/ 89210 h 379142"/>
              <a:gd name="connsiteX3" fmla="*/ 0 w 301083"/>
              <a:gd name="connsiteY3" fmla="*/ 0 h 37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083" h="379142">
                <a:moveTo>
                  <a:pt x="0" y="0"/>
                </a:moveTo>
                <a:lnTo>
                  <a:pt x="78058" y="379142"/>
                </a:lnTo>
                <a:lnTo>
                  <a:pt x="301083" y="89210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311912" y="3620248"/>
            <a:ext cx="2174488" cy="1550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759397" y="3352800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Bounding box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981200" y="5147965"/>
            <a:ext cx="1778197" cy="41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439025" y="5310052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ray</a:t>
            </a:r>
          </a:p>
        </p:txBody>
      </p:sp>
      <p:cxnSp>
        <p:nvCxnSpPr>
          <p:cNvPr id="29" name="Straight Connector 28"/>
          <p:cNvCxnSpPr>
            <a:stCxn id="25" idx="2"/>
          </p:cNvCxnSpPr>
          <p:nvPr/>
        </p:nvCxnSpPr>
        <p:spPr>
          <a:xfrm flipV="1">
            <a:off x="4399156" y="3618274"/>
            <a:ext cx="0" cy="1551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892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k-D Tree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Then a splitting axis and position along this axis must be chosen</a:t>
            </a:r>
          </a:p>
          <a:p>
            <a:pPr lvl="1"/>
            <a:r>
              <a:rPr lang="en-US" dirty="0"/>
              <a:t>Surface area heuristic</a:t>
            </a:r>
          </a:p>
          <a:p>
            <a:pPr lvl="1"/>
            <a:r>
              <a:rPr lang="en-US" dirty="0"/>
              <a:t>Median heuristic</a:t>
            </a:r>
          </a:p>
          <a:p>
            <a:pPr lvl="1"/>
            <a:r>
              <a:rPr lang="en-US" dirty="0"/>
              <a:t>Midpoint heuristic</a:t>
            </a:r>
          </a:p>
        </p:txBody>
      </p:sp>
      <p:sp>
        <p:nvSpPr>
          <p:cNvPr id="7" name="Rectangle 6"/>
          <p:cNvSpPr/>
          <p:nvPr/>
        </p:nvSpPr>
        <p:spPr>
          <a:xfrm>
            <a:off x="1828800" y="3730264"/>
            <a:ext cx="5334000" cy="26244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3311912" y="4332249"/>
            <a:ext cx="457200" cy="479502"/>
          </a:xfrm>
          <a:custGeom>
            <a:avLst/>
            <a:gdLst>
              <a:gd name="connsiteX0" fmla="*/ 66908 w 457200"/>
              <a:gd name="connsiteY0" fmla="*/ 479502 h 479502"/>
              <a:gd name="connsiteX1" fmla="*/ 0 w 457200"/>
              <a:gd name="connsiteY1" fmla="*/ 0 h 479502"/>
              <a:gd name="connsiteX2" fmla="*/ 457200 w 457200"/>
              <a:gd name="connsiteY2" fmla="*/ 323385 h 479502"/>
              <a:gd name="connsiteX3" fmla="*/ 66908 w 457200"/>
              <a:gd name="connsiteY3" fmla="*/ 479502 h 47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79502">
                <a:moveTo>
                  <a:pt x="66908" y="479502"/>
                </a:moveTo>
                <a:lnTo>
                  <a:pt x="0" y="0"/>
                </a:lnTo>
                <a:lnTo>
                  <a:pt x="457200" y="323385"/>
                </a:lnTo>
                <a:lnTo>
                  <a:pt x="66908" y="47950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791415" y="5068229"/>
            <a:ext cx="401444" cy="457200"/>
          </a:xfrm>
          <a:custGeom>
            <a:avLst/>
            <a:gdLst>
              <a:gd name="connsiteX0" fmla="*/ 289931 w 401444"/>
              <a:gd name="connsiteY0" fmla="*/ 0 h 457200"/>
              <a:gd name="connsiteX1" fmla="*/ 0 w 401444"/>
              <a:gd name="connsiteY1" fmla="*/ 245327 h 457200"/>
              <a:gd name="connsiteX2" fmla="*/ 401444 w 401444"/>
              <a:gd name="connsiteY2" fmla="*/ 457200 h 457200"/>
              <a:gd name="connsiteX3" fmla="*/ 289931 w 401444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444" h="457200">
                <a:moveTo>
                  <a:pt x="289931" y="0"/>
                </a:moveTo>
                <a:lnTo>
                  <a:pt x="0" y="245327"/>
                </a:lnTo>
                <a:lnTo>
                  <a:pt x="401444" y="457200"/>
                </a:lnTo>
                <a:lnTo>
                  <a:pt x="289931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371278" y="4410307"/>
            <a:ext cx="234176" cy="423747"/>
          </a:xfrm>
          <a:custGeom>
            <a:avLst/>
            <a:gdLst>
              <a:gd name="connsiteX0" fmla="*/ 156117 w 234176"/>
              <a:gd name="connsiteY0" fmla="*/ 0 h 423747"/>
              <a:gd name="connsiteX1" fmla="*/ 0 w 234176"/>
              <a:gd name="connsiteY1" fmla="*/ 278781 h 423747"/>
              <a:gd name="connsiteX2" fmla="*/ 234176 w 234176"/>
              <a:gd name="connsiteY2" fmla="*/ 423747 h 423747"/>
              <a:gd name="connsiteX3" fmla="*/ 156117 w 234176"/>
              <a:gd name="connsiteY3" fmla="*/ 0 h 423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176" h="423747">
                <a:moveTo>
                  <a:pt x="156117" y="0"/>
                </a:moveTo>
                <a:lnTo>
                  <a:pt x="0" y="278781"/>
                </a:lnTo>
                <a:lnTo>
                  <a:pt x="234176" y="423747"/>
                </a:lnTo>
                <a:lnTo>
                  <a:pt x="156117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18771" y="4220737"/>
            <a:ext cx="267629" cy="579863"/>
          </a:xfrm>
          <a:custGeom>
            <a:avLst/>
            <a:gdLst>
              <a:gd name="connsiteX0" fmla="*/ 267629 w 267629"/>
              <a:gd name="connsiteY0" fmla="*/ 0 h 579863"/>
              <a:gd name="connsiteX1" fmla="*/ 0 w 267629"/>
              <a:gd name="connsiteY1" fmla="*/ 256478 h 579863"/>
              <a:gd name="connsiteX2" fmla="*/ 223024 w 267629"/>
              <a:gd name="connsiteY2" fmla="*/ 579863 h 579863"/>
              <a:gd name="connsiteX3" fmla="*/ 267629 w 267629"/>
              <a:gd name="connsiteY3" fmla="*/ 0 h 57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29" h="579863">
                <a:moveTo>
                  <a:pt x="267629" y="0"/>
                </a:moveTo>
                <a:lnTo>
                  <a:pt x="0" y="256478"/>
                </a:lnTo>
                <a:lnTo>
                  <a:pt x="223024" y="579863"/>
                </a:lnTo>
                <a:lnTo>
                  <a:pt x="26762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529253" y="4876800"/>
            <a:ext cx="535258" cy="412595"/>
          </a:xfrm>
          <a:custGeom>
            <a:avLst/>
            <a:gdLst>
              <a:gd name="connsiteX0" fmla="*/ 167268 w 535258"/>
              <a:gd name="connsiteY0" fmla="*/ 0 h 412595"/>
              <a:gd name="connsiteX1" fmla="*/ 0 w 535258"/>
              <a:gd name="connsiteY1" fmla="*/ 289931 h 412595"/>
              <a:gd name="connsiteX2" fmla="*/ 535258 w 535258"/>
              <a:gd name="connsiteY2" fmla="*/ 412595 h 412595"/>
              <a:gd name="connsiteX3" fmla="*/ 167268 w 535258"/>
              <a:gd name="connsiteY3" fmla="*/ 0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258" h="412595">
                <a:moveTo>
                  <a:pt x="167268" y="0"/>
                </a:moveTo>
                <a:lnTo>
                  <a:pt x="0" y="289931"/>
                </a:lnTo>
                <a:lnTo>
                  <a:pt x="535258" y="412595"/>
                </a:lnTo>
                <a:lnTo>
                  <a:pt x="167268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661210" y="3997712"/>
            <a:ext cx="301083" cy="379142"/>
          </a:xfrm>
          <a:custGeom>
            <a:avLst/>
            <a:gdLst>
              <a:gd name="connsiteX0" fmla="*/ 0 w 301083"/>
              <a:gd name="connsiteY0" fmla="*/ 0 h 379142"/>
              <a:gd name="connsiteX1" fmla="*/ 78058 w 301083"/>
              <a:gd name="connsiteY1" fmla="*/ 379142 h 379142"/>
              <a:gd name="connsiteX2" fmla="*/ 301083 w 301083"/>
              <a:gd name="connsiteY2" fmla="*/ 89210 h 379142"/>
              <a:gd name="connsiteX3" fmla="*/ 0 w 301083"/>
              <a:gd name="connsiteY3" fmla="*/ 0 h 37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083" h="379142">
                <a:moveTo>
                  <a:pt x="0" y="0"/>
                </a:moveTo>
                <a:lnTo>
                  <a:pt x="78058" y="379142"/>
                </a:lnTo>
                <a:lnTo>
                  <a:pt x="301083" y="89210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311912" y="3997712"/>
            <a:ext cx="2174488" cy="1550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759397" y="3730264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Bounding box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981200" y="5525429"/>
            <a:ext cx="1778197" cy="41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39025" y="5687516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ray</a:t>
            </a:r>
          </a:p>
        </p:txBody>
      </p:sp>
      <p:cxnSp>
        <p:nvCxnSpPr>
          <p:cNvPr id="19" name="Straight Connector 18"/>
          <p:cNvCxnSpPr>
            <a:stCxn id="14" idx="2"/>
          </p:cNvCxnSpPr>
          <p:nvPr/>
        </p:nvCxnSpPr>
        <p:spPr>
          <a:xfrm flipV="1">
            <a:off x="4399156" y="3995738"/>
            <a:ext cx="0" cy="1551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96E29D-1827-4EBE-AD74-6FB604C92746}"/>
              </a:ext>
            </a:extLst>
          </p:cNvPr>
          <p:cNvCxnSpPr/>
          <p:nvPr/>
        </p:nvCxnSpPr>
        <p:spPr>
          <a:xfrm>
            <a:off x="3124200" y="2971800"/>
            <a:ext cx="10686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A984E56-D852-4E95-B658-19DD9F2072A4}"/>
              </a:ext>
            </a:extLst>
          </p:cNvPr>
          <p:cNvSpPr txBox="1"/>
          <p:nvPr/>
        </p:nvSpPr>
        <p:spPr>
          <a:xfrm>
            <a:off x="4192859" y="2769801"/>
            <a:ext cx="3061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 from the median element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FFDF9D-8034-4A6D-83B7-E34E16D74AF4}"/>
              </a:ext>
            </a:extLst>
          </p:cNvPr>
          <p:cNvSpPr txBox="1"/>
          <p:nvPr/>
        </p:nvSpPr>
        <p:spPr>
          <a:xfrm>
            <a:off x="4319394" y="3147948"/>
            <a:ext cx="363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 from the midpoint of the region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53EC50-1756-4014-BBFA-C5D67888639D}"/>
              </a:ext>
            </a:extLst>
          </p:cNvPr>
          <p:cNvCxnSpPr/>
          <p:nvPr/>
        </p:nvCxnSpPr>
        <p:spPr>
          <a:xfrm>
            <a:off x="3257085" y="3352116"/>
            <a:ext cx="10686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17EC3B0-55B1-41D1-A235-C112FEDE0BBF}"/>
              </a:ext>
            </a:extLst>
          </p:cNvPr>
          <p:cNvCxnSpPr/>
          <p:nvPr/>
        </p:nvCxnSpPr>
        <p:spPr>
          <a:xfrm>
            <a:off x="3592551" y="2607986"/>
            <a:ext cx="10686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C62B054-298A-4309-BCB2-82C557708F1D}"/>
              </a:ext>
            </a:extLst>
          </p:cNvPr>
          <p:cNvSpPr txBox="1"/>
          <p:nvPr/>
        </p:nvSpPr>
        <p:spPr>
          <a:xfrm>
            <a:off x="4661210" y="2405987"/>
            <a:ext cx="3738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 such that surface areas are equal</a:t>
            </a:r>
          </a:p>
        </p:txBody>
      </p:sp>
    </p:spTree>
    <p:extLst>
      <p:ext uri="{BB962C8B-B14F-4D97-AF65-F5344CB8AC3E}">
        <p14:creationId xmlns:p14="http://schemas.microsoft.com/office/powerpoint/2010/main" val="2279491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k-D Tree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primitives may belong to both regions</a:t>
            </a:r>
          </a:p>
          <a:p>
            <a:pPr lvl="1"/>
            <a:r>
              <a:rPr lang="en-US" dirty="0"/>
              <a:t>Similar to the grid</a:t>
            </a:r>
          </a:p>
          <a:p>
            <a:r>
              <a:rPr lang="en-US" dirty="0"/>
              <a:t>The green triangle belongs to both left and right halves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828800" y="3730264"/>
            <a:ext cx="5334000" cy="26244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3311912" y="4332249"/>
            <a:ext cx="457200" cy="479502"/>
          </a:xfrm>
          <a:custGeom>
            <a:avLst/>
            <a:gdLst>
              <a:gd name="connsiteX0" fmla="*/ 66908 w 457200"/>
              <a:gd name="connsiteY0" fmla="*/ 479502 h 479502"/>
              <a:gd name="connsiteX1" fmla="*/ 0 w 457200"/>
              <a:gd name="connsiteY1" fmla="*/ 0 h 479502"/>
              <a:gd name="connsiteX2" fmla="*/ 457200 w 457200"/>
              <a:gd name="connsiteY2" fmla="*/ 323385 h 479502"/>
              <a:gd name="connsiteX3" fmla="*/ 66908 w 457200"/>
              <a:gd name="connsiteY3" fmla="*/ 479502 h 47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79502">
                <a:moveTo>
                  <a:pt x="66908" y="479502"/>
                </a:moveTo>
                <a:lnTo>
                  <a:pt x="0" y="0"/>
                </a:lnTo>
                <a:lnTo>
                  <a:pt x="457200" y="323385"/>
                </a:lnTo>
                <a:lnTo>
                  <a:pt x="66908" y="47950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791415" y="5068229"/>
            <a:ext cx="401444" cy="457200"/>
          </a:xfrm>
          <a:custGeom>
            <a:avLst/>
            <a:gdLst>
              <a:gd name="connsiteX0" fmla="*/ 289931 w 401444"/>
              <a:gd name="connsiteY0" fmla="*/ 0 h 457200"/>
              <a:gd name="connsiteX1" fmla="*/ 0 w 401444"/>
              <a:gd name="connsiteY1" fmla="*/ 245327 h 457200"/>
              <a:gd name="connsiteX2" fmla="*/ 401444 w 401444"/>
              <a:gd name="connsiteY2" fmla="*/ 457200 h 457200"/>
              <a:gd name="connsiteX3" fmla="*/ 289931 w 401444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444" h="457200">
                <a:moveTo>
                  <a:pt x="289931" y="0"/>
                </a:moveTo>
                <a:lnTo>
                  <a:pt x="0" y="245327"/>
                </a:lnTo>
                <a:lnTo>
                  <a:pt x="401444" y="457200"/>
                </a:lnTo>
                <a:lnTo>
                  <a:pt x="289931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371278" y="4410307"/>
            <a:ext cx="234176" cy="423747"/>
          </a:xfrm>
          <a:custGeom>
            <a:avLst/>
            <a:gdLst>
              <a:gd name="connsiteX0" fmla="*/ 156117 w 234176"/>
              <a:gd name="connsiteY0" fmla="*/ 0 h 423747"/>
              <a:gd name="connsiteX1" fmla="*/ 0 w 234176"/>
              <a:gd name="connsiteY1" fmla="*/ 278781 h 423747"/>
              <a:gd name="connsiteX2" fmla="*/ 234176 w 234176"/>
              <a:gd name="connsiteY2" fmla="*/ 423747 h 423747"/>
              <a:gd name="connsiteX3" fmla="*/ 156117 w 234176"/>
              <a:gd name="connsiteY3" fmla="*/ 0 h 423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176" h="423747">
                <a:moveTo>
                  <a:pt x="156117" y="0"/>
                </a:moveTo>
                <a:lnTo>
                  <a:pt x="0" y="278781"/>
                </a:lnTo>
                <a:lnTo>
                  <a:pt x="234176" y="423747"/>
                </a:lnTo>
                <a:lnTo>
                  <a:pt x="156117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18771" y="4220737"/>
            <a:ext cx="267629" cy="579863"/>
          </a:xfrm>
          <a:custGeom>
            <a:avLst/>
            <a:gdLst>
              <a:gd name="connsiteX0" fmla="*/ 267629 w 267629"/>
              <a:gd name="connsiteY0" fmla="*/ 0 h 579863"/>
              <a:gd name="connsiteX1" fmla="*/ 0 w 267629"/>
              <a:gd name="connsiteY1" fmla="*/ 256478 h 579863"/>
              <a:gd name="connsiteX2" fmla="*/ 223024 w 267629"/>
              <a:gd name="connsiteY2" fmla="*/ 579863 h 579863"/>
              <a:gd name="connsiteX3" fmla="*/ 267629 w 267629"/>
              <a:gd name="connsiteY3" fmla="*/ 0 h 57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29" h="579863">
                <a:moveTo>
                  <a:pt x="267629" y="0"/>
                </a:moveTo>
                <a:lnTo>
                  <a:pt x="0" y="256478"/>
                </a:lnTo>
                <a:lnTo>
                  <a:pt x="223024" y="579863"/>
                </a:lnTo>
                <a:lnTo>
                  <a:pt x="26762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529253" y="4876800"/>
            <a:ext cx="535258" cy="412595"/>
          </a:xfrm>
          <a:custGeom>
            <a:avLst/>
            <a:gdLst>
              <a:gd name="connsiteX0" fmla="*/ 167268 w 535258"/>
              <a:gd name="connsiteY0" fmla="*/ 0 h 412595"/>
              <a:gd name="connsiteX1" fmla="*/ 0 w 535258"/>
              <a:gd name="connsiteY1" fmla="*/ 289931 h 412595"/>
              <a:gd name="connsiteX2" fmla="*/ 535258 w 535258"/>
              <a:gd name="connsiteY2" fmla="*/ 412595 h 412595"/>
              <a:gd name="connsiteX3" fmla="*/ 167268 w 535258"/>
              <a:gd name="connsiteY3" fmla="*/ 0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258" h="412595">
                <a:moveTo>
                  <a:pt x="167268" y="0"/>
                </a:moveTo>
                <a:lnTo>
                  <a:pt x="0" y="289931"/>
                </a:lnTo>
                <a:lnTo>
                  <a:pt x="535258" y="412595"/>
                </a:lnTo>
                <a:lnTo>
                  <a:pt x="167268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661210" y="3997712"/>
            <a:ext cx="301083" cy="379142"/>
          </a:xfrm>
          <a:custGeom>
            <a:avLst/>
            <a:gdLst>
              <a:gd name="connsiteX0" fmla="*/ 0 w 301083"/>
              <a:gd name="connsiteY0" fmla="*/ 0 h 379142"/>
              <a:gd name="connsiteX1" fmla="*/ 78058 w 301083"/>
              <a:gd name="connsiteY1" fmla="*/ 379142 h 379142"/>
              <a:gd name="connsiteX2" fmla="*/ 301083 w 301083"/>
              <a:gd name="connsiteY2" fmla="*/ 89210 h 379142"/>
              <a:gd name="connsiteX3" fmla="*/ 0 w 301083"/>
              <a:gd name="connsiteY3" fmla="*/ 0 h 37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083" h="379142">
                <a:moveTo>
                  <a:pt x="0" y="0"/>
                </a:moveTo>
                <a:lnTo>
                  <a:pt x="78058" y="379142"/>
                </a:lnTo>
                <a:lnTo>
                  <a:pt x="301083" y="89210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311912" y="3997712"/>
            <a:ext cx="2174488" cy="1550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759397" y="3730264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Bounding box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981200" y="5525429"/>
            <a:ext cx="1778197" cy="41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39025" y="5687516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ray</a:t>
            </a:r>
          </a:p>
        </p:txBody>
      </p:sp>
      <p:cxnSp>
        <p:nvCxnSpPr>
          <p:cNvPr id="19" name="Straight Connector 18"/>
          <p:cNvCxnSpPr>
            <a:stCxn id="14" idx="2"/>
          </p:cNvCxnSpPr>
          <p:nvPr/>
        </p:nvCxnSpPr>
        <p:spPr>
          <a:xfrm flipV="1">
            <a:off x="4399156" y="3995738"/>
            <a:ext cx="0" cy="1551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273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k-D Tree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keep dividing recursively until:</a:t>
            </a:r>
          </a:p>
          <a:p>
            <a:pPr lvl="1"/>
            <a:r>
              <a:rPr lang="en-US" dirty="0"/>
              <a:t>We reach a maximum predefined level or</a:t>
            </a:r>
          </a:p>
          <a:p>
            <a:pPr lvl="1"/>
            <a:r>
              <a:rPr lang="en-US" dirty="0"/>
              <a:t>There is zero, one, or a predefined number of primitives in a given region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828800" y="3730264"/>
            <a:ext cx="5334000" cy="26244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3311912" y="4332249"/>
            <a:ext cx="457200" cy="479502"/>
          </a:xfrm>
          <a:custGeom>
            <a:avLst/>
            <a:gdLst>
              <a:gd name="connsiteX0" fmla="*/ 66908 w 457200"/>
              <a:gd name="connsiteY0" fmla="*/ 479502 h 479502"/>
              <a:gd name="connsiteX1" fmla="*/ 0 w 457200"/>
              <a:gd name="connsiteY1" fmla="*/ 0 h 479502"/>
              <a:gd name="connsiteX2" fmla="*/ 457200 w 457200"/>
              <a:gd name="connsiteY2" fmla="*/ 323385 h 479502"/>
              <a:gd name="connsiteX3" fmla="*/ 66908 w 457200"/>
              <a:gd name="connsiteY3" fmla="*/ 479502 h 47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79502">
                <a:moveTo>
                  <a:pt x="66908" y="479502"/>
                </a:moveTo>
                <a:lnTo>
                  <a:pt x="0" y="0"/>
                </a:lnTo>
                <a:lnTo>
                  <a:pt x="457200" y="323385"/>
                </a:lnTo>
                <a:lnTo>
                  <a:pt x="66908" y="47950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791415" y="5068229"/>
            <a:ext cx="401444" cy="457200"/>
          </a:xfrm>
          <a:custGeom>
            <a:avLst/>
            <a:gdLst>
              <a:gd name="connsiteX0" fmla="*/ 289931 w 401444"/>
              <a:gd name="connsiteY0" fmla="*/ 0 h 457200"/>
              <a:gd name="connsiteX1" fmla="*/ 0 w 401444"/>
              <a:gd name="connsiteY1" fmla="*/ 245327 h 457200"/>
              <a:gd name="connsiteX2" fmla="*/ 401444 w 401444"/>
              <a:gd name="connsiteY2" fmla="*/ 457200 h 457200"/>
              <a:gd name="connsiteX3" fmla="*/ 289931 w 401444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444" h="457200">
                <a:moveTo>
                  <a:pt x="289931" y="0"/>
                </a:moveTo>
                <a:lnTo>
                  <a:pt x="0" y="245327"/>
                </a:lnTo>
                <a:lnTo>
                  <a:pt x="401444" y="457200"/>
                </a:lnTo>
                <a:lnTo>
                  <a:pt x="289931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371278" y="4410307"/>
            <a:ext cx="234176" cy="423747"/>
          </a:xfrm>
          <a:custGeom>
            <a:avLst/>
            <a:gdLst>
              <a:gd name="connsiteX0" fmla="*/ 156117 w 234176"/>
              <a:gd name="connsiteY0" fmla="*/ 0 h 423747"/>
              <a:gd name="connsiteX1" fmla="*/ 0 w 234176"/>
              <a:gd name="connsiteY1" fmla="*/ 278781 h 423747"/>
              <a:gd name="connsiteX2" fmla="*/ 234176 w 234176"/>
              <a:gd name="connsiteY2" fmla="*/ 423747 h 423747"/>
              <a:gd name="connsiteX3" fmla="*/ 156117 w 234176"/>
              <a:gd name="connsiteY3" fmla="*/ 0 h 423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176" h="423747">
                <a:moveTo>
                  <a:pt x="156117" y="0"/>
                </a:moveTo>
                <a:lnTo>
                  <a:pt x="0" y="278781"/>
                </a:lnTo>
                <a:lnTo>
                  <a:pt x="234176" y="423747"/>
                </a:lnTo>
                <a:lnTo>
                  <a:pt x="156117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18771" y="4220737"/>
            <a:ext cx="267629" cy="579863"/>
          </a:xfrm>
          <a:custGeom>
            <a:avLst/>
            <a:gdLst>
              <a:gd name="connsiteX0" fmla="*/ 267629 w 267629"/>
              <a:gd name="connsiteY0" fmla="*/ 0 h 579863"/>
              <a:gd name="connsiteX1" fmla="*/ 0 w 267629"/>
              <a:gd name="connsiteY1" fmla="*/ 256478 h 579863"/>
              <a:gd name="connsiteX2" fmla="*/ 223024 w 267629"/>
              <a:gd name="connsiteY2" fmla="*/ 579863 h 579863"/>
              <a:gd name="connsiteX3" fmla="*/ 267629 w 267629"/>
              <a:gd name="connsiteY3" fmla="*/ 0 h 57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29" h="579863">
                <a:moveTo>
                  <a:pt x="267629" y="0"/>
                </a:moveTo>
                <a:lnTo>
                  <a:pt x="0" y="256478"/>
                </a:lnTo>
                <a:lnTo>
                  <a:pt x="223024" y="579863"/>
                </a:lnTo>
                <a:lnTo>
                  <a:pt x="26762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529253" y="4876800"/>
            <a:ext cx="535258" cy="412595"/>
          </a:xfrm>
          <a:custGeom>
            <a:avLst/>
            <a:gdLst>
              <a:gd name="connsiteX0" fmla="*/ 167268 w 535258"/>
              <a:gd name="connsiteY0" fmla="*/ 0 h 412595"/>
              <a:gd name="connsiteX1" fmla="*/ 0 w 535258"/>
              <a:gd name="connsiteY1" fmla="*/ 289931 h 412595"/>
              <a:gd name="connsiteX2" fmla="*/ 535258 w 535258"/>
              <a:gd name="connsiteY2" fmla="*/ 412595 h 412595"/>
              <a:gd name="connsiteX3" fmla="*/ 167268 w 535258"/>
              <a:gd name="connsiteY3" fmla="*/ 0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258" h="412595">
                <a:moveTo>
                  <a:pt x="167268" y="0"/>
                </a:moveTo>
                <a:lnTo>
                  <a:pt x="0" y="289931"/>
                </a:lnTo>
                <a:lnTo>
                  <a:pt x="535258" y="412595"/>
                </a:lnTo>
                <a:lnTo>
                  <a:pt x="167268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661210" y="3997712"/>
            <a:ext cx="301083" cy="379142"/>
          </a:xfrm>
          <a:custGeom>
            <a:avLst/>
            <a:gdLst>
              <a:gd name="connsiteX0" fmla="*/ 0 w 301083"/>
              <a:gd name="connsiteY0" fmla="*/ 0 h 379142"/>
              <a:gd name="connsiteX1" fmla="*/ 78058 w 301083"/>
              <a:gd name="connsiteY1" fmla="*/ 379142 h 379142"/>
              <a:gd name="connsiteX2" fmla="*/ 301083 w 301083"/>
              <a:gd name="connsiteY2" fmla="*/ 89210 h 379142"/>
              <a:gd name="connsiteX3" fmla="*/ 0 w 301083"/>
              <a:gd name="connsiteY3" fmla="*/ 0 h 37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083" h="379142">
                <a:moveTo>
                  <a:pt x="0" y="0"/>
                </a:moveTo>
                <a:lnTo>
                  <a:pt x="78058" y="379142"/>
                </a:lnTo>
                <a:lnTo>
                  <a:pt x="301083" y="89210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311912" y="3997712"/>
            <a:ext cx="2174488" cy="1550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759397" y="3730264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Bounding box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981200" y="5525429"/>
            <a:ext cx="1778197" cy="41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39025" y="5687516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ray</a:t>
            </a:r>
          </a:p>
        </p:txBody>
      </p:sp>
      <p:cxnSp>
        <p:nvCxnSpPr>
          <p:cNvPr id="19" name="Straight Connector 18"/>
          <p:cNvCxnSpPr>
            <a:stCxn id="14" idx="2"/>
          </p:cNvCxnSpPr>
          <p:nvPr/>
        </p:nvCxnSpPr>
        <p:spPr>
          <a:xfrm flipV="1">
            <a:off x="4399156" y="3995738"/>
            <a:ext cx="0" cy="1551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4" idx="1"/>
            <a:endCxn id="14" idx="3"/>
          </p:cNvCxnSpPr>
          <p:nvPr/>
        </p:nvCxnSpPr>
        <p:spPr>
          <a:xfrm>
            <a:off x="3311912" y="4772722"/>
            <a:ext cx="2174488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72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k-D Tree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the k-D tree divides the space into disjoint regions</a:t>
            </a:r>
          </a:p>
          <a:p>
            <a:r>
              <a:rPr lang="en-US" dirty="0"/>
              <a:t>But, one object may be assigned to multiple regions</a:t>
            </a:r>
          </a:p>
          <a:p>
            <a:r>
              <a:rPr lang="en-US" dirty="0"/>
              <a:t>Each node stores:</a:t>
            </a:r>
          </a:p>
          <a:p>
            <a:pPr lvl="1"/>
            <a:r>
              <a:rPr lang="en-US" dirty="0"/>
              <a:t>Splitting axis (x, y, or z)</a:t>
            </a:r>
          </a:p>
          <a:p>
            <a:pPr lvl="1"/>
            <a:r>
              <a:rPr lang="en-US" dirty="0"/>
              <a:t>Position along the splitting axis</a:t>
            </a:r>
          </a:p>
          <a:p>
            <a:pPr lvl="1"/>
            <a:r>
              <a:rPr lang="en-US" dirty="0"/>
              <a:t>Pointers to left and right k-D trees</a:t>
            </a:r>
          </a:p>
        </p:txBody>
      </p:sp>
    </p:spTree>
    <p:extLst>
      <p:ext uri="{BB962C8B-B14F-4D97-AF65-F5344CB8AC3E}">
        <p14:creationId xmlns:p14="http://schemas.microsoft.com/office/powerpoint/2010/main" val="1064905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k-D Tree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39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the construction and traversal of the k-D tree is recursive</a:t>
            </a:r>
          </a:p>
          <a:p>
            <a:r>
              <a:rPr lang="en-US" dirty="0"/>
              <a:t>For traversal:</a:t>
            </a:r>
          </a:p>
          <a:p>
            <a:pPr lvl="1"/>
            <a:r>
              <a:rPr lang="en-US" dirty="0"/>
              <a:t>Start at the root node</a:t>
            </a:r>
          </a:p>
          <a:p>
            <a:pPr lvl="1"/>
            <a:r>
              <a:rPr lang="en-US" dirty="0"/>
              <a:t>If a ray intersects its bounding box</a:t>
            </a:r>
          </a:p>
          <a:p>
            <a:pPr lvl="2"/>
            <a:r>
              <a:rPr lang="en-US" dirty="0"/>
              <a:t>First check the region that the ray enters</a:t>
            </a:r>
          </a:p>
          <a:p>
            <a:pPr lvl="2"/>
            <a:r>
              <a:rPr lang="en-US" dirty="0"/>
              <a:t>If there is an intersection </a:t>
            </a:r>
            <a:r>
              <a:rPr lang="en-US" b="1" dirty="0"/>
              <a:t>within the bounds of that region</a:t>
            </a:r>
            <a:r>
              <a:rPr lang="en-US" dirty="0"/>
              <a:t>, stop</a:t>
            </a:r>
          </a:p>
          <a:p>
            <a:pPr lvl="2"/>
            <a:r>
              <a:rPr lang="en-US" dirty="0"/>
              <a:t>Otherwise check the other region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9000" y="4800600"/>
            <a:ext cx="12192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48200" y="4800600"/>
            <a:ext cx="12192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819400" y="5638800"/>
            <a:ext cx="990600" cy="48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429000" y="4800600"/>
            <a:ext cx="1219200" cy="1219200"/>
          </a:xfrm>
          <a:prstGeom prst="rect">
            <a:avLst/>
          </a:prstGeom>
          <a:solidFill>
            <a:srgbClr val="007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2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 Meshes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Smoothness may be achieved by using a </a:t>
            </a:r>
            <a:r>
              <a:rPr lang="en-US" altLang="en-US" i="1" dirty="0">
                <a:solidFill>
                  <a:srgbClr val="000000"/>
                </a:solidFill>
              </a:rPr>
              <a:t>larger</a:t>
            </a:r>
            <a:r>
              <a:rPr lang="en-US" altLang="en-US" dirty="0">
                <a:solidFill>
                  <a:srgbClr val="000000"/>
                </a:solidFill>
              </a:rPr>
              <a:t> number of </a:t>
            </a:r>
            <a:r>
              <a:rPr lang="en-US" altLang="en-US" i="1" dirty="0">
                <a:solidFill>
                  <a:srgbClr val="000000"/>
                </a:solidFill>
              </a:rPr>
              <a:t>smaller</a:t>
            </a:r>
            <a:r>
              <a:rPr lang="en-US" altLang="en-US" dirty="0">
                <a:solidFill>
                  <a:srgbClr val="000000"/>
                </a:solidFill>
              </a:rPr>
              <a:t> pieces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117435"/>
            <a:ext cx="5672138" cy="1378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932334"/>
            <a:ext cx="5265012" cy="1450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216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k-D Tree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40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is an intersection but it is not within the bounds of that region, we need to continue</a:t>
            </a:r>
          </a:p>
          <a:p>
            <a:r>
              <a:rPr lang="en-US" dirty="0"/>
              <a:t>There could be a closer object in the other region</a:t>
            </a:r>
          </a:p>
          <a:p>
            <a:pPr lvl="1"/>
            <a:r>
              <a:rPr lang="en-US" dirty="0"/>
              <a:t>Same issue as in the grid structure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9000" y="4191000"/>
            <a:ext cx="12192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48200" y="4191000"/>
            <a:ext cx="12192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646214" y="4556760"/>
            <a:ext cx="2382986" cy="91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429000" y="4191000"/>
            <a:ext cx="1219200" cy="1219200"/>
          </a:xfrm>
          <a:prstGeom prst="rect">
            <a:avLst/>
          </a:prstGeom>
          <a:solidFill>
            <a:srgbClr val="007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 rot="1845946">
            <a:off x="4687581" y="4458981"/>
            <a:ext cx="609600" cy="609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991100" y="4511041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4686300" y="4419602"/>
            <a:ext cx="152400" cy="22860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1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Bounding Volume Hierarchy (BVH)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k-D trees partition space into disjoint regions, a BVH partitions objects into disjoint polygons</a:t>
            </a:r>
          </a:p>
          <a:p>
            <a:pPr lvl="1"/>
            <a:r>
              <a:rPr lang="en-US" dirty="0"/>
              <a:t>k-D tree: </a:t>
            </a:r>
            <a:r>
              <a:rPr lang="en-US" b="1" dirty="0"/>
              <a:t>space</a:t>
            </a:r>
            <a:r>
              <a:rPr lang="en-US" dirty="0"/>
              <a:t> subdivision</a:t>
            </a:r>
          </a:p>
          <a:p>
            <a:pPr lvl="1"/>
            <a:r>
              <a:rPr lang="en-US" dirty="0"/>
              <a:t>BVH: </a:t>
            </a:r>
            <a:r>
              <a:rPr lang="en-US" b="1" dirty="0"/>
              <a:t>object</a:t>
            </a:r>
            <a:r>
              <a:rPr lang="en-US" dirty="0"/>
              <a:t> subdivision</a:t>
            </a:r>
          </a:p>
          <a:p>
            <a:r>
              <a:rPr lang="en-US" dirty="0"/>
              <a:t>Objects are contained within </a:t>
            </a:r>
            <a:r>
              <a:rPr lang="en-US" dirty="0">
                <a:solidFill>
                  <a:schemeClr val="accent1"/>
                </a:solidFill>
              </a:rPr>
              <a:t>bounding boxes </a:t>
            </a:r>
            <a:r>
              <a:rPr lang="en-US" dirty="0"/>
              <a:t>(aka </a:t>
            </a:r>
            <a:r>
              <a:rPr lang="en-US" dirty="0">
                <a:solidFill>
                  <a:schemeClr val="accent1"/>
                </a:solidFill>
              </a:rPr>
              <a:t>bounding volumes</a:t>
            </a:r>
            <a:r>
              <a:rPr lang="en-US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121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Bounding Volume Hierarchy (BVH)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Rays missing the bounding boxes are not intersected with the actual objects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43000" y="3352800"/>
            <a:ext cx="6934200" cy="27733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3311912" y="4103649"/>
            <a:ext cx="457200" cy="479502"/>
          </a:xfrm>
          <a:custGeom>
            <a:avLst/>
            <a:gdLst>
              <a:gd name="connsiteX0" fmla="*/ 66908 w 457200"/>
              <a:gd name="connsiteY0" fmla="*/ 479502 h 479502"/>
              <a:gd name="connsiteX1" fmla="*/ 0 w 457200"/>
              <a:gd name="connsiteY1" fmla="*/ 0 h 479502"/>
              <a:gd name="connsiteX2" fmla="*/ 457200 w 457200"/>
              <a:gd name="connsiteY2" fmla="*/ 323385 h 479502"/>
              <a:gd name="connsiteX3" fmla="*/ 66908 w 457200"/>
              <a:gd name="connsiteY3" fmla="*/ 479502 h 47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79502">
                <a:moveTo>
                  <a:pt x="66908" y="479502"/>
                </a:moveTo>
                <a:lnTo>
                  <a:pt x="0" y="0"/>
                </a:lnTo>
                <a:lnTo>
                  <a:pt x="457200" y="323385"/>
                </a:lnTo>
                <a:lnTo>
                  <a:pt x="66908" y="47950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791415" y="4839629"/>
            <a:ext cx="401444" cy="457200"/>
          </a:xfrm>
          <a:custGeom>
            <a:avLst/>
            <a:gdLst>
              <a:gd name="connsiteX0" fmla="*/ 289931 w 401444"/>
              <a:gd name="connsiteY0" fmla="*/ 0 h 457200"/>
              <a:gd name="connsiteX1" fmla="*/ 0 w 401444"/>
              <a:gd name="connsiteY1" fmla="*/ 245327 h 457200"/>
              <a:gd name="connsiteX2" fmla="*/ 401444 w 401444"/>
              <a:gd name="connsiteY2" fmla="*/ 457200 h 457200"/>
              <a:gd name="connsiteX3" fmla="*/ 289931 w 401444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444" h="457200">
                <a:moveTo>
                  <a:pt x="289931" y="0"/>
                </a:moveTo>
                <a:lnTo>
                  <a:pt x="0" y="245327"/>
                </a:lnTo>
                <a:lnTo>
                  <a:pt x="401444" y="457200"/>
                </a:lnTo>
                <a:lnTo>
                  <a:pt x="289931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371278" y="4181707"/>
            <a:ext cx="234176" cy="423747"/>
          </a:xfrm>
          <a:custGeom>
            <a:avLst/>
            <a:gdLst>
              <a:gd name="connsiteX0" fmla="*/ 156117 w 234176"/>
              <a:gd name="connsiteY0" fmla="*/ 0 h 423747"/>
              <a:gd name="connsiteX1" fmla="*/ 0 w 234176"/>
              <a:gd name="connsiteY1" fmla="*/ 278781 h 423747"/>
              <a:gd name="connsiteX2" fmla="*/ 234176 w 234176"/>
              <a:gd name="connsiteY2" fmla="*/ 423747 h 423747"/>
              <a:gd name="connsiteX3" fmla="*/ 156117 w 234176"/>
              <a:gd name="connsiteY3" fmla="*/ 0 h 423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176" h="423747">
                <a:moveTo>
                  <a:pt x="156117" y="0"/>
                </a:moveTo>
                <a:lnTo>
                  <a:pt x="0" y="278781"/>
                </a:lnTo>
                <a:lnTo>
                  <a:pt x="234176" y="423747"/>
                </a:lnTo>
                <a:lnTo>
                  <a:pt x="156117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218771" y="3992137"/>
            <a:ext cx="267629" cy="579863"/>
          </a:xfrm>
          <a:custGeom>
            <a:avLst/>
            <a:gdLst>
              <a:gd name="connsiteX0" fmla="*/ 267629 w 267629"/>
              <a:gd name="connsiteY0" fmla="*/ 0 h 579863"/>
              <a:gd name="connsiteX1" fmla="*/ 0 w 267629"/>
              <a:gd name="connsiteY1" fmla="*/ 256478 h 579863"/>
              <a:gd name="connsiteX2" fmla="*/ 223024 w 267629"/>
              <a:gd name="connsiteY2" fmla="*/ 579863 h 579863"/>
              <a:gd name="connsiteX3" fmla="*/ 267629 w 267629"/>
              <a:gd name="connsiteY3" fmla="*/ 0 h 57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29" h="579863">
                <a:moveTo>
                  <a:pt x="267629" y="0"/>
                </a:moveTo>
                <a:lnTo>
                  <a:pt x="0" y="256478"/>
                </a:lnTo>
                <a:lnTo>
                  <a:pt x="223024" y="579863"/>
                </a:lnTo>
                <a:lnTo>
                  <a:pt x="26762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529253" y="4648200"/>
            <a:ext cx="535258" cy="412595"/>
          </a:xfrm>
          <a:custGeom>
            <a:avLst/>
            <a:gdLst>
              <a:gd name="connsiteX0" fmla="*/ 167268 w 535258"/>
              <a:gd name="connsiteY0" fmla="*/ 0 h 412595"/>
              <a:gd name="connsiteX1" fmla="*/ 0 w 535258"/>
              <a:gd name="connsiteY1" fmla="*/ 289931 h 412595"/>
              <a:gd name="connsiteX2" fmla="*/ 535258 w 535258"/>
              <a:gd name="connsiteY2" fmla="*/ 412595 h 412595"/>
              <a:gd name="connsiteX3" fmla="*/ 167268 w 535258"/>
              <a:gd name="connsiteY3" fmla="*/ 0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258" h="412595">
                <a:moveTo>
                  <a:pt x="167268" y="0"/>
                </a:moveTo>
                <a:lnTo>
                  <a:pt x="0" y="289931"/>
                </a:lnTo>
                <a:lnTo>
                  <a:pt x="535258" y="412595"/>
                </a:lnTo>
                <a:lnTo>
                  <a:pt x="167268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661210" y="3769112"/>
            <a:ext cx="301083" cy="379142"/>
          </a:xfrm>
          <a:custGeom>
            <a:avLst/>
            <a:gdLst>
              <a:gd name="connsiteX0" fmla="*/ 0 w 301083"/>
              <a:gd name="connsiteY0" fmla="*/ 0 h 379142"/>
              <a:gd name="connsiteX1" fmla="*/ 78058 w 301083"/>
              <a:gd name="connsiteY1" fmla="*/ 379142 h 379142"/>
              <a:gd name="connsiteX2" fmla="*/ 301083 w 301083"/>
              <a:gd name="connsiteY2" fmla="*/ 89210 h 379142"/>
              <a:gd name="connsiteX3" fmla="*/ 0 w 301083"/>
              <a:gd name="connsiteY3" fmla="*/ 0 h 37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083" h="379142">
                <a:moveTo>
                  <a:pt x="0" y="0"/>
                </a:moveTo>
                <a:lnTo>
                  <a:pt x="78058" y="379142"/>
                </a:lnTo>
                <a:lnTo>
                  <a:pt x="301083" y="89210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11912" y="3769112"/>
            <a:ext cx="2174488" cy="1550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759397" y="3501664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Bounding box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981200" y="5296829"/>
            <a:ext cx="1778197" cy="41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39025" y="5458916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ray</a:t>
            </a:r>
          </a:p>
        </p:txBody>
      </p:sp>
    </p:spTree>
    <p:extLst>
      <p:ext uri="{BB962C8B-B14F-4D97-AF65-F5344CB8AC3E}">
        <p14:creationId xmlns:p14="http://schemas.microsoft.com/office/powerpoint/2010/main" val="2371555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Bounding Volume Hierarchy (BVH)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Bounding boxes can be made hierarchical</a:t>
            </a:r>
          </a:p>
          <a:p>
            <a:r>
              <a:rPr lang="en-US" dirty="0"/>
              <a:t>Overlap between bounding boxes are possible (whereas in a k-D tree overlap between regions is not possible)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43000" y="3352800"/>
            <a:ext cx="6934200" cy="27733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3311912" y="4103649"/>
            <a:ext cx="457200" cy="479502"/>
          </a:xfrm>
          <a:custGeom>
            <a:avLst/>
            <a:gdLst>
              <a:gd name="connsiteX0" fmla="*/ 66908 w 457200"/>
              <a:gd name="connsiteY0" fmla="*/ 479502 h 479502"/>
              <a:gd name="connsiteX1" fmla="*/ 0 w 457200"/>
              <a:gd name="connsiteY1" fmla="*/ 0 h 479502"/>
              <a:gd name="connsiteX2" fmla="*/ 457200 w 457200"/>
              <a:gd name="connsiteY2" fmla="*/ 323385 h 479502"/>
              <a:gd name="connsiteX3" fmla="*/ 66908 w 457200"/>
              <a:gd name="connsiteY3" fmla="*/ 479502 h 47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79502">
                <a:moveTo>
                  <a:pt x="66908" y="479502"/>
                </a:moveTo>
                <a:lnTo>
                  <a:pt x="0" y="0"/>
                </a:lnTo>
                <a:lnTo>
                  <a:pt x="457200" y="323385"/>
                </a:lnTo>
                <a:lnTo>
                  <a:pt x="66908" y="4795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791415" y="4839629"/>
            <a:ext cx="401444" cy="457200"/>
          </a:xfrm>
          <a:custGeom>
            <a:avLst/>
            <a:gdLst>
              <a:gd name="connsiteX0" fmla="*/ 289931 w 401444"/>
              <a:gd name="connsiteY0" fmla="*/ 0 h 457200"/>
              <a:gd name="connsiteX1" fmla="*/ 0 w 401444"/>
              <a:gd name="connsiteY1" fmla="*/ 245327 h 457200"/>
              <a:gd name="connsiteX2" fmla="*/ 401444 w 401444"/>
              <a:gd name="connsiteY2" fmla="*/ 457200 h 457200"/>
              <a:gd name="connsiteX3" fmla="*/ 289931 w 401444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444" h="457200">
                <a:moveTo>
                  <a:pt x="289931" y="0"/>
                </a:moveTo>
                <a:lnTo>
                  <a:pt x="0" y="245327"/>
                </a:lnTo>
                <a:lnTo>
                  <a:pt x="401444" y="457200"/>
                </a:lnTo>
                <a:lnTo>
                  <a:pt x="289931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371278" y="4181707"/>
            <a:ext cx="234176" cy="423747"/>
          </a:xfrm>
          <a:custGeom>
            <a:avLst/>
            <a:gdLst>
              <a:gd name="connsiteX0" fmla="*/ 156117 w 234176"/>
              <a:gd name="connsiteY0" fmla="*/ 0 h 423747"/>
              <a:gd name="connsiteX1" fmla="*/ 0 w 234176"/>
              <a:gd name="connsiteY1" fmla="*/ 278781 h 423747"/>
              <a:gd name="connsiteX2" fmla="*/ 234176 w 234176"/>
              <a:gd name="connsiteY2" fmla="*/ 423747 h 423747"/>
              <a:gd name="connsiteX3" fmla="*/ 156117 w 234176"/>
              <a:gd name="connsiteY3" fmla="*/ 0 h 423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176" h="423747">
                <a:moveTo>
                  <a:pt x="156117" y="0"/>
                </a:moveTo>
                <a:lnTo>
                  <a:pt x="0" y="278781"/>
                </a:lnTo>
                <a:lnTo>
                  <a:pt x="234176" y="423747"/>
                </a:lnTo>
                <a:lnTo>
                  <a:pt x="156117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218771" y="3992137"/>
            <a:ext cx="267629" cy="579863"/>
          </a:xfrm>
          <a:custGeom>
            <a:avLst/>
            <a:gdLst>
              <a:gd name="connsiteX0" fmla="*/ 267629 w 267629"/>
              <a:gd name="connsiteY0" fmla="*/ 0 h 579863"/>
              <a:gd name="connsiteX1" fmla="*/ 0 w 267629"/>
              <a:gd name="connsiteY1" fmla="*/ 256478 h 579863"/>
              <a:gd name="connsiteX2" fmla="*/ 223024 w 267629"/>
              <a:gd name="connsiteY2" fmla="*/ 579863 h 579863"/>
              <a:gd name="connsiteX3" fmla="*/ 267629 w 267629"/>
              <a:gd name="connsiteY3" fmla="*/ 0 h 57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29" h="579863">
                <a:moveTo>
                  <a:pt x="267629" y="0"/>
                </a:moveTo>
                <a:lnTo>
                  <a:pt x="0" y="256478"/>
                </a:lnTo>
                <a:lnTo>
                  <a:pt x="223024" y="579863"/>
                </a:lnTo>
                <a:lnTo>
                  <a:pt x="26762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529253" y="4648200"/>
            <a:ext cx="535258" cy="412595"/>
          </a:xfrm>
          <a:custGeom>
            <a:avLst/>
            <a:gdLst>
              <a:gd name="connsiteX0" fmla="*/ 167268 w 535258"/>
              <a:gd name="connsiteY0" fmla="*/ 0 h 412595"/>
              <a:gd name="connsiteX1" fmla="*/ 0 w 535258"/>
              <a:gd name="connsiteY1" fmla="*/ 289931 h 412595"/>
              <a:gd name="connsiteX2" fmla="*/ 535258 w 535258"/>
              <a:gd name="connsiteY2" fmla="*/ 412595 h 412595"/>
              <a:gd name="connsiteX3" fmla="*/ 167268 w 535258"/>
              <a:gd name="connsiteY3" fmla="*/ 0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258" h="412595">
                <a:moveTo>
                  <a:pt x="167268" y="0"/>
                </a:moveTo>
                <a:lnTo>
                  <a:pt x="0" y="289931"/>
                </a:lnTo>
                <a:lnTo>
                  <a:pt x="535258" y="412595"/>
                </a:lnTo>
                <a:lnTo>
                  <a:pt x="167268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661210" y="3769112"/>
            <a:ext cx="301083" cy="379142"/>
          </a:xfrm>
          <a:custGeom>
            <a:avLst/>
            <a:gdLst>
              <a:gd name="connsiteX0" fmla="*/ 0 w 301083"/>
              <a:gd name="connsiteY0" fmla="*/ 0 h 379142"/>
              <a:gd name="connsiteX1" fmla="*/ 78058 w 301083"/>
              <a:gd name="connsiteY1" fmla="*/ 379142 h 379142"/>
              <a:gd name="connsiteX2" fmla="*/ 301083 w 301083"/>
              <a:gd name="connsiteY2" fmla="*/ 89210 h 379142"/>
              <a:gd name="connsiteX3" fmla="*/ 0 w 301083"/>
              <a:gd name="connsiteY3" fmla="*/ 0 h 37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083" h="379142">
                <a:moveTo>
                  <a:pt x="0" y="0"/>
                </a:moveTo>
                <a:lnTo>
                  <a:pt x="78058" y="379142"/>
                </a:lnTo>
                <a:lnTo>
                  <a:pt x="301083" y="89210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11912" y="3769112"/>
            <a:ext cx="2174488" cy="1550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981200" y="5296829"/>
            <a:ext cx="1778197" cy="41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39025" y="5458916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ray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311913" y="4103649"/>
            <a:ext cx="1309846" cy="1215483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29253" y="3769111"/>
            <a:ext cx="957147" cy="1291683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15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Bounding Volume Hierarchy (BVH)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Bounding boxes can be made hierarchical</a:t>
            </a:r>
          </a:p>
          <a:p>
            <a:r>
              <a:rPr lang="en-US" dirty="0"/>
              <a:t>Overlap between bounding boxes are possible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43000" y="3352800"/>
            <a:ext cx="6934200" cy="27733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3311912" y="4103649"/>
            <a:ext cx="457200" cy="479502"/>
          </a:xfrm>
          <a:custGeom>
            <a:avLst/>
            <a:gdLst>
              <a:gd name="connsiteX0" fmla="*/ 66908 w 457200"/>
              <a:gd name="connsiteY0" fmla="*/ 479502 h 479502"/>
              <a:gd name="connsiteX1" fmla="*/ 0 w 457200"/>
              <a:gd name="connsiteY1" fmla="*/ 0 h 479502"/>
              <a:gd name="connsiteX2" fmla="*/ 457200 w 457200"/>
              <a:gd name="connsiteY2" fmla="*/ 323385 h 479502"/>
              <a:gd name="connsiteX3" fmla="*/ 66908 w 457200"/>
              <a:gd name="connsiteY3" fmla="*/ 479502 h 47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79502">
                <a:moveTo>
                  <a:pt x="66908" y="479502"/>
                </a:moveTo>
                <a:lnTo>
                  <a:pt x="0" y="0"/>
                </a:lnTo>
                <a:lnTo>
                  <a:pt x="457200" y="323385"/>
                </a:lnTo>
                <a:lnTo>
                  <a:pt x="66908" y="4795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791415" y="4839629"/>
            <a:ext cx="401444" cy="457200"/>
          </a:xfrm>
          <a:custGeom>
            <a:avLst/>
            <a:gdLst>
              <a:gd name="connsiteX0" fmla="*/ 289931 w 401444"/>
              <a:gd name="connsiteY0" fmla="*/ 0 h 457200"/>
              <a:gd name="connsiteX1" fmla="*/ 0 w 401444"/>
              <a:gd name="connsiteY1" fmla="*/ 245327 h 457200"/>
              <a:gd name="connsiteX2" fmla="*/ 401444 w 401444"/>
              <a:gd name="connsiteY2" fmla="*/ 457200 h 457200"/>
              <a:gd name="connsiteX3" fmla="*/ 289931 w 401444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444" h="457200">
                <a:moveTo>
                  <a:pt x="289931" y="0"/>
                </a:moveTo>
                <a:lnTo>
                  <a:pt x="0" y="245327"/>
                </a:lnTo>
                <a:lnTo>
                  <a:pt x="401444" y="457200"/>
                </a:lnTo>
                <a:lnTo>
                  <a:pt x="289931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371278" y="4181707"/>
            <a:ext cx="234176" cy="423747"/>
          </a:xfrm>
          <a:custGeom>
            <a:avLst/>
            <a:gdLst>
              <a:gd name="connsiteX0" fmla="*/ 156117 w 234176"/>
              <a:gd name="connsiteY0" fmla="*/ 0 h 423747"/>
              <a:gd name="connsiteX1" fmla="*/ 0 w 234176"/>
              <a:gd name="connsiteY1" fmla="*/ 278781 h 423747"/>
              <a:gd name="connsiteX2" fmla="*/ 234176 w 234176"/>
              <a:gd name="connsiteY2" fmla="*/ 423747 h 423747"/>
              <a:gd name="connsiteX3" fmla="*/ 156117 w 234176"/>
              <a:gd name="connsiteY3" fmla="*/ 0 h 423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176" h="423747">
                <a:moveTo>
                  <a:pt x="156117" y="0"/>
                </a:moveTo>
                <a:lnTo>
                  <a:pt x="0" y="278781"/>
                </a:lnTo>
                <a:lnTo>
                  <a:pt x="234176" y="423747"/>
                </a:lnTo>
                <a:lnTo>
                  <a:pt x="156117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218771" y="3992137"/>
            <a:ext cx="267629" cy="579863"/>
          </a:xfrm>
          <a:custGeom>
            <a:avLst/>
            <a:gdLst>
              <a:gd name="connsiteX0" fmla="*/ 267629 w 267629"/>
              <a:gd name="connsiteY0" fmla="*/ 0 h 579863"/>
              <a:gd name="connsiteX1" fmla="*/ 0 w 267629"/>
              <a:gd name="connsiteY1" fmla="*/ 256478 h 579863"/>
              <a:gd name="connsiteX2" fmla="*/ 223024 w 267629"/>
              <a:gd name="connsiteY2" fmla="*/ 579863 h 579863"/>
              <a:gd name="connsiteX3" fmla="*/ 267629 w 267629"/>
              <a:gd name="connsiteY3" fmla="*/ 0 h 57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29" h="579863">
                <a:moveTo>
                  <a:pt x="267629" y="0"/>
                </a:moveTo>
                <a:lnTo>
                  <a:pt x="0" y="256478"/>
                </a:lnTo>
                <a:lnTo>
                  <a:pt x="223024" y="579863"/>
                </a:lnTo>
                <a:lnTo>
                  <a:pt x="26762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529253" y="4648200"/>
            <a:ext cx="535258" cy="412595"/>
          </a:xfrm>
          <a:custGeom>
            <a:avLst/>
            <a:gdLst>
              <a:gd name="connsiteX0" fmla="*/ 167268 w 535258"/>
              <a:gd name="connsiteY0" fmla="*/ 0 h 412595"/>
              <a:gd name="connsiteX1" fmla="*/ 0 w 535258"/>
              <a:gd name="connsiteY1" fmla="*/ 289931 h 412595"/>
              <a:gd name="connsiteX2" fmla="*/ 535258 w 535258"/>
              <a:gd name="connsiteY2" fmla="*/ 412595 h 412595"/>
              <a:gd name="connsiteX3" fmla="*/ 167268 w 535258"/>
              <a:gd name="connsiteY3" fmla="*/ 0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258" h="412595">
                <a:moveTo>
                  <a:pt x="167268" y="0"/>
                </a:moveTo>
                <a:lnTo>
                  <a:pt x="0" y="289931"/>
                </a:lnTo>
                <a:lnTo>
                  <a:pt x="535258" y="412595"/>
                </a:lnTo>
                <a:lnTo>
                  <a:pt x="167268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661210" y="3769112"/>
            <a:ext cx="301083" cy="379142"/>
          </a:xfrm>
          <a:custGeom>
            <a:avLst/>
            <a:gdLst>
              <a:gd name="connsiteX0" fmla="*/ 0 w 301083"/>
              <a:gd name="connsiteY0" fmla="*/ 0 h 379142"/>
              <a:gd name="connsiteX1" fmla="*/ 78058 w 301083"/>
              <a:gd name="connsiteY1" fmla="*/ 379142 h 379142"/>
              <a:gd name="connsiteX2" fmla="*/ 301083 w 301083"/>
              <a:gd name="connsiteY2" fmla="*/ 89210 h 379142"/>
              <a:gd name="connsiteX3" fmla="*/ 0 w 301083"/>
              <a:gd name="connsiteY3" fmla="*/ 0 h 37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083" h="379142">
                <a:moveTo>
                  <a:pt x="0" y="0"/>
                </a:moveTo>
                <a:lnTo>
                  <a:pt x="78058" y="379142"/>
                </a:lnTo>
                <a:lnTo>
                  <a:pt x="301083" y="89210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11912" y="3769112"/>
            <a:ext cx="2174488" cy="1550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981200" y="5296829"/>
            <a:ext cx="1778197" cy="41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39025" y="5458916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ray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311913" y="4103649"/>
            <a:ext cx="1309846" cy="1215483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29253" y="3769111"/>
            <a:ext cx="957147" cy="1291683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311910" y="4103649"/>
            <a:ext cx="1309849" cy="501805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791414" y="4839629"/>
            <a:ext cx="401446" cy="442196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61210" y="3769110"/>
            <a:ext cx="825190" cy="791739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529252" y="4646339"/>
            <a:ext cx="535259" cy="414455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688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Bounding Volume Hierarchy (BVH)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BBs may go </a:t>
            </a:r>
            <a:r>
              <a:rPr lang="en-US" dirty="0"/>
              <a:t>all the way down to individual primitives (triangles)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43000" y="3352800"/>
            <a:ext cx="6934200" cy="27733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3311912" y="4103649"/>
            <a:ext cx="457200" cy="479502"/>
          </a:xfrm>
          <a:custGeom>
            <a:avLst/>
            <a:gdLst>
              <a:gd name="connsiteX0" fmla="*/ 66908 w 457200"/>
              <a:gd name="connsiteY0" fmla="*/ 479502 h 479502"/>
              <a:gd name="connsiteX1" fmla="*/ 0 w 457200"/>
              <a:gd name="connsiteY1" fmla="*/ 0 h 479502"/>
              <a:gd name="connsiteX2" fmla="*/ 457200 w 457200"/>
              <a:gd name="connsiteY2" fmla="*/ 323385 h 479502"/>
              <a:gd name="connsiteX3" fmla="*/ 66908 w 457200"/>
              <a:gd name="connsiteY3" fmla="*/ 479502 h 47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79502">
                <a:moveTo>
                  <a:pt x="66908" y="479502"/>
                </a:moveTo>
                <a:lnTo>
                  <a:pt x="0" y="0"/>
                </a:lnTo>
                <a:lnTo>
                  <a:pt x="457200" y="323385"/>
                </a:lnTo>
                <a:lnTo>
                  <a:pt x="66908" y="4795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791415" y="4839629"/>
            <a:ext cx="401444" cy="457200"/>
          </a:xfrm>
          <a:custGeom>
            <a:avLst/>
            <a:gdLst>
              <a:gd name="connsiteX0" fmla="*/ 289931 w 401444"/>
              <a:gd name="connsiteY0" fmla="*/ 0 h 457200"/>
              <a:gd name="connsiteX1" fmla="*/ 0 w 401444"/>
              <a:gd name="connsiteY1" fmla="*/ 245327 h 457200"/>
              <a:gd name="connsiteX2" fmla="*/ 401444 w 401444"/>
              <a:gd name="connsiteY2" fmla="*/ 457200 h 457200"/>
              <a:gd name="connsiteX3" fmla="*/ 289931 w 401444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444" h="457200">
                <a:moveTo>
                  <a:pt x="289931" y="0"/>
                </a:moveTo>
                <a:lnTo>
                  <a:pt x="0" y="245327"/>
                </a:lnTo>
                <a:lnTo>
                  <a:pt x="401444" y="457200"/>
                </a:lnTo>
                <a:lnTo>
                  <a:pt x="289931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371278" y="4181707"/>
            <a:ext cx="234176" cy="423747"/>
          </a:xfrm>
          <a:custGeom>
            <a:avLst/>
            <a:gdLst>
              <a:gd name="connsiteX0" fmla="*/ 156117 w 234176"/>
              <a:gd name="connsiteY0" fmla="*/ 0 h 423747"/>
              <a:gd name="connsiteX1" fmla="*/ 0 w 234176"/>
              <a:gd name="connsiteY1" fmla="*/ 278781 h 423747"/>
              <a:gd name="connsiteX2" fmla="*/ 234176 w 234176"/>
              <a:gd name="connsiteY2" fmla="*/ 423747 h 423747"/>
              <a:gd name="connsiteX3" fmla="*/ 156117 w 234176"/>
              <a:gd name="connsiteY3" fmla="*/ 0 h 423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176" h="423747">
                <a:moveTo>
                  <a:pt x="156117" y="0"/>
                </a:moveTo>
                <a:lnTo>
                  <a:pt x="0" y="278781"/>
                </a:lnTo>
                <a:lnTo>
                  <a:pt x="234176" y="423747"/>
                </a:lnTo>
                <a:lnTo>
                  <a:pt x="156117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218771" y="3992137"/>
            <a:ext cx="267629" cy="579863"/>
          </a:xfrm>
          <a:custGeom>
            <a:avLst/>
            <a:gdLst>
              <a:gd name="connsiteX0" fmla="*/ 267629 w 267629"/>
              <a:gd name="connsiteY0" fmla="*/ 0 h 579863"/>
              <a:gd name="connsiteX1" fmla="*/ 0 w 267629"/>
              <a:gd name="connsiteY1" fmla="*/ 256478 h 579863"/>
              <a:gd name="connsiteX2" fmla="*/ 223024 w 267629"/>
              <a:gd name="connsiteY2" fmla="*/ 579863 h 579863"/>
              <a:gd name="connsiteX3" fmla="*/ 267629 w 267629"/>
              <a:gd name="connsiteY3" fmla="*/ 0 h 57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29" h="579863">
                <a:moveTo>
                  <a:pt x="267629" y="0"/>
                </a:moveTo>
                <a:lnTo>
                  <a:pt x="0" y="256478"/>
                </a:lnTo>
                <a:lnTo>
                  <a:pt x="223024" y="579863"/>
                </a:lnTo>
                <a:lnTo>
                  <a:pt x="26762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529253" y="4648200"/>
            <a:ext cx="535258" cy="412595"/>
          </a:xfrm>
          <a:custGeom>
            <a:avLst/>
            <a:gdLst>
              <a:gd name="connsiteX0" fmla="*/ 167268 w 535258"/>
              <a:gd name="connsiteY0" fmla="*/ 0 h 412595"/>
              <a:gd name="connsiteX1" fmla="*/ 0 w 535258"/>
              <a:gd name="connsiteY1" fmla="*/ 289931 h 412595"/>
              <a:gd name="connsiteX2" fmla="*/ 535258 w 535258"/>
              <a:gd name="connsiteY2" fmla="*/ 412595 h 412595"/>
              <a:gd name="connsiteX3" fmla="*/ 167268 w 535258"/>
              <a:gd name="connsiteY3" fmla="*/ 0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258" h="412595">
                <a:moveTo>
                  <a:pt x="167268" y="0"/>
                </a:moveTo>
                <a:lnTo>
                  <a:pt x="0" y="289931"/>
                </a:lnTo>
                <a:lnTo>
                  <a:pt x="535258" y="412595"/>
                </a:lnTo>
                <a:lnTo>
                  <a:pt x="167268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661210" y="3769112"/>
            <a:ext cx="301083" cy="379142"/>
          </a:xfrm>
          <a:custGeom>
            <a:avLst/>
            <a:gdLst>
              <a:gd name="connsiteX0" fmla="*/ 0 w 301083"/>
              <a:gd name="connsiteY0" fmla="*/ 0 h 379142"/>
              <a:gd name="connsiteX1" fmla="*/ 78058 w 301083"/>
              <a:gd name="connsiteY1" fmla="*/ 379142 h 379142"/>
              <a:gd name="connsiteX2" fmla="*/ 301083 w 301083"/>
              <a:gd name="connsiteY2" fmla="*/ 89210 h 379142"/>
              <a:gd name="connsiteX3" fmla="*/ 0 w 301083"/>
              <a:gd name="connsiteY3" fmla="*/ 0 h 37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083" h="379142">
                <a:moveTo>
                  <a:pt x="0" y="0"/>
                </a:moveTo>
                <a:lnTo>
                  <a:pt x="78058" y="379142"/>
                </a:lnTo>
                <a:lnTo>
                  <a:pt x="301083" y="89210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11912" y="3769112"/>
            <a:ext cx="2174488" cy="1550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981200" y="5296829"/>
            <a:ext cx="1778197" cy="41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39025" y="5458916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ray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311913" y="4103649"/>
            <a:ext cx="1309846" cy="1215483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29253" y="3769111"/>
            <a:ext cx="957147" cy="1291683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311910" y="4103649"/>
            <a:ext cx="1309849" cy="501805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791414" y="4839629"/>
            <a:ext cx="401446" cy="442196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61210" y="3769110"/>
            <a:ext cx="825190" cy="791739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529252" y="4646339"/>
            <a:ext cx="535259" cy="414455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311909" y="4103649"/>
            <a:ext cx="447488" cy="468351"/>
          </a:xfrm>
          <a:prstGeom prst="rect">
            <a:avLst/>
          </a:prstGeom>
          <a:noFill/>
          <a:ln>
            <a:solidFill>
              <a:srgbClr val="B4FC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371277" y="4189139"/>
            <a:ext cx="250482" cy="412595"/>
          </a:xfrm>
          <a:prstGeom prst="rect">
            <a:avLst/>
          </a:prstGeom>
          <a:noFill/>
          <a:ln>
            <a:solidFill>
              <a:srgbClr val="B4FC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220930" y="3992136"/>
            <a:ext cx="256896" cy="568713"/>
          </a:xfrm>
          <a:prstGeom prst="rect">
            <a:avLst/>
          </a:prstGeom>
          <a:noFill/>
          <a:ln>
            <a:solidFill>
              <a:srgbClr val="B4FC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663368" y="3772709"/>
            <a:ext cx="299463" cy="375546"/>
          </a:xfrm>
          <a:prstGeom prst="rect">
            <a:avLst/>
          </a:prstGeom>
          <a:noFill/>
          <a:ln>
            <a:solidFill>
              <a:srgbClr val="B4FC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60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Bounding Volume Hierarchy (BVH)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represented as a binary tree where only the leaf BBs contain the actual objects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46</a:t>
            </a:fld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1524001" y="2779768"/>
            <a:ext cx="5943599" cy="3468632"/>
            <a:chOff x="1447800" y="2514600"/>
            <a:chExt cx="5943599" cy="3468632"/>
          </a:xfrm>
        </p:grpSpPr>
        <p:sp>
          <p:nvSpPr>
            <p:cNvPr id="9" name="Rectangle 8"/>
            <p:cNvSpPr/>
            <p:nvPr/>
          </p:nvSpPr>
          <p:spPr>
            <a:xfrm>
              <a:off x="4114800" y="2514600"/>
              <a:ext cx="7620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9" idx="2"/>
              <a:endCxn id="15" idx="0"/>
            </p:cNvCxnSpPr>
            <p:nvPr/>
          </p:nvCxnSpPr>
          <p:spPr>
            <a:xfrm flipH="1">
              <a:off x="3200400" y="2971800"/>
              <a:ext cx="129540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" idx="2"/>
              <a:endCxn id="16" idx="0"/>
            </p:cNvCxnSpPr>
            <p:nvPr/>
          </p:nvCxnSpPr>
          <p:spPr>
            <a:xfrm>
              <a:off x="4495800" y="2971800"/>
              <a:ext cx="152400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819400" y="3429000"/>
              <a:ext cx="762000" cy="4572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638800" y="3429000"/>
              <a:ext cx="762000" cy="4572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828800" y="4495800"/>
              <a:ext cx="762000" cy="457200"/>
            </a:xfrm>
            <a:prstGeom prst="rect">
              <a:avLst/>
            </a:prstGeom>
            <a:no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57543" y="4495800"/>
              <a:ext cx="762000" cy="457200"/>
            </a:xfrm>
            <a:prstGeom prst="rect">
              <a:avLst/>
            </a:prstGeom>
            <a:no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3351871" y="4495800"/>
              <a:ext cx="401444" cy="457200"/>
            </a:xfrm>
            <a:custGeom>
              <a:avLst/>
              <a:gdLst>
                <a:gd name="connsiteX0" fmla="*/ 289931 w 401444"/>
                <a:gd name="connsiteY0" fmla="*/ 0 h 457200"/>
                <a:gd name="connsiteX1" fmla="*/ 0 w 401444"/>
                <a:gd name="connsiteY1" fmla="*/ 245327 h 457200"/>
                <a:gd name="connsiteX2" fmla="*/ 401444 w 401444"/>
                <a:gd name="connsiteY2" fmla="*/ 457200 h 457200"/>
                <a:gd name="connsiteX3" fmla="*/ 289931 w 401444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444" h="457200">
                  <a:moveTo>
                    <a:pt x="289931" y="0"/>
                  </a:moveTo>
                  <a:lnTo>
                    <a:pt x="0" y="245327"/>
                  </a:lnTo>
                  <a:lnTo>
                    <a:pt x="401444" y="457200"/>
                  </a:lnTo>
                  <a:lnTo>
                    <a:pt x="28993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51870" y="4495800"/>
              <a:ext cx="401446" cy="442196"/>
            </a:xfrm>
            <a:prstGeom prst="rect">
              <a:avLst/>
            </a:prstGeom>
            <a:no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1447803" y="5410200"/>
              <a:ext cx="457200" cy="479502"/>
            </a:xfrm>
            <a:custGeom>
              <a:avLst/>
              <a:gdLst>
                <a:gd name="connsiteX0" fmla="*/ 66908 w 457200"/>
                <a:gd name="connsiteY0" fmla="*/ 479502 h 479502"/>
                <a:gd name="connsiteX1" fmla="*/ 0 w 457200"/>
                <a:gd name="connsiteY1" fmla="*/ 0 h 479502"/>
                <a:gd name="connsiteX2" fmla="*/ 457200 w 457200"/>
                <a:gd name="connsiteY2" fmla="*/ 323385 h 479502"/>
                <a:gd name="connsiteX3" fmla="*/ 66908 w 457200"/>
                <a:gd name="connsiteY3" fmla="*/ 479502 h 4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79502">
                  <a:moveTo>
                    <a:pt x="66908" y="479502"/>
                  </a:moveTo>
                  <a:lnTo>
                    <a:pt x="0" y="0"/>
                  </a:lnTo>
                  <a:lnTo>
                    <a:pt x="457200" y="323385"/>
                  </a:lnTo>
                  <a:lnTo>
                    <a:pt x="66908" y="47950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447800" y="5410200"/>
              <a:ext cx="447488" cy="468351"/>
            </a:xfrm>
            <a:prstGeom prst="rect">
              <a:avLst/>
            </a:prstGeom>
            <a:noFill/>
            <a:ln>
              <a:solidFill>
                <a:srgbClr val="B4FC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2590801" y="5407742"/>
              <a:ext cx="234176" cy="423747"/>
            </a:xfrm>
            <a:custGeom>
              <a:avLst/>
              <a:gdLst>
                <a:gd name="connsiteX0" fmla="*/ 156117 w 234176"/>
                <a:gd name="connsiteY0" fmla="*/ 0 h 423747"/>
                <a:gd name="connsiteX1" fmla="*/ 0 w 234176"/>
                <a:gd name="connsiteY1" fmla="*/ 278781 h 423747"/>
                <a:gd name="connsiteX2" fmla="*/ 234176 w 234176"/>
                <a:gd name="connsiteY2" fmla="*/ 423747 h 423747"/>
                <a:gd name="connsiteX3" fmla="*/ 156117 w 234176"/>
                <a:gd name="connsiteY3" fmla="*/ 0 h 423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176" h="423747">
                  <a:moveTo>
                    <a:pt x="156117" y="0"/>
                  </a:moveTo>
                  <a:lnTo>
                    <a:pt x="0" y="278781"/>
                  </a:lnTo>
                  <a:lnTo>
                    <a:pt x="234176" y="423747"/>
                  </a:lnTo>
                  <a:lnTo>
                    <a:pt x="156117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590800" y="5415174"/>
              <a:ext cx="250482" cy="412595"/>
            </a:xfrm>
            <a:prstGeom prst="rect">
              <a:avLst/>
            </a:prstGeom>
            <a:noFill/>
            <a:ln>
              <a:solidFill>
                <a:srgbClr val="B4FC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4956120" y="5404145"/>
              <a:ext cx="301083" cy="379142"/>
            </a:xfrm>
            <a:custGeom>
              <a:avLst/>
              <a:gdLst>
                <a:gd name="connsiteX0" fmla="*/ 0 w 301083"/>
                <a:gd name="connsiteY0" fmla="*/ 0 h 379142"/>
                <a:gd name="connsiteX1" fmla="*/ 78058 w 301083"/>
                <a:gd name="connsiteY1" fmla="*/ 379142 h 379142"/>
                <a:gd name="connsiteX2" fmla="*/ 301083 w 301083"/>
                <a:gd name="connsiteY2" fmla="*/ 89210 h 379142"/>
                <a:gd name="connsiteX3" fmla="*/ 0 w 301083"/>
                <a:gd name="connsiteY3" fmla="*/ 0 h 379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083" h="379142">
                  <a:moveTo>
                    <a:pt x="0" y="0"/>
                  </a:moveTo>
                  <a:lnTo>
                    <a:pt x="78058" y="379142"/>
                  </a:lnTo>
                  <a:lnTo>
                    <a:pt x="301083" y="89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958278" y="5407742"/>
              <a:ext cx="299463" cy="375546"/>
            </a:xfrm>
            <a:prstGeom prst="rect">
              <a:avLst/>
            </a:prstGeom>
            <a:noFill/>
            <a:ln>
              <a:solidFill>
                <a:srgbClr val="B4FC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5817384" y="5403369"/>
              <a:ext cx="267629" cy="579863"/>
            </a:xfrm>
            <a:custGeom>
              <a:avLst/>
              <a:gdLst>
                <a:gd name="connsiteX0" fmla="*/ 267629 w 267629"/>
                <a:gd name="connsiteY0" fmla="*/ 0 h 579863"/>
                <a:gd name="connsiteX1" fmla="*/ 0 w 267629"/>
                <a:gd name="connsiteY1" fmla="*/ 256478 h 579863"/>
                <a:gd name="connsiteX2" fmla="*/ 223024 w 267629"/>
                <a:gd name="connsiteY2" fmla="*/ 579863 h 579863"/>
                <a:gd name="connsiteX3" fmla="*/ 267629 w 267629"/>
                <a:gd name="connsiteY3" fmla="*/ 0 h 57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29" h="579863">
                  <a:moveTo>
                    <a:pt x="267629" y="0"/>
                  </a:moveTo>
                  <a:lnTo>
                    <a:pt x="0" y="256478"/>
                  </a:lnTo>
                  <a:lnTo>
                    <a:pt x="223024" y="579863"/>
                  </a:lnTo>
                  <a:lnTo>
                    <a:pt x="2676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819543" y="5403368"/>
              <a:ext cx="256896" cy="568713"/>
            </a:xfrm>
            <a:prstGeom prst="rect">
              <a:avLst/>
            </a:prstGeom>
            <a:noFill/>
            <a:ln>
              <a:solidFill>
                <a:srgbClr val="B4FC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6856141" y="4497661"/>
              <a:ext cx="535258" cy="412595"/>
            </a:xfrm>
            <a:custGeom>
              <a:avLst/>
              <a:gdLst>
                <a:gd name="connsiteX0" fmla="*/ 167268 w 535258"/>
                <a:gd name="connsiteY0" fmla="*/ 0 h 412595"/>
                <a:gd name="connsiteX1" fmla="*/ 0 w 535258"/>
                <a:gd name="connsiteY1" fmla="*/ 289931 h 412595"/>
                <a:gd name="connsiteX2" fmla="*/ 535258 w 535258"/>
                <a:gd name="connsiteY2" fmla="*/ 412595 h 412595"/>
                <a:gd name="connsiteX3" fmla="*/ 167268 w 535258"/>
                <a:gd name="connsiteY3" fmla="*/ 0 h 41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5258" h="412595">
                  <a:moveTo>
                    <a:pt x="167268" y="0"/>
                  </a:moveTo>
                  <a:lnTo>
                    <a:pt x="0" y="289931"/>
                  </a:lnTo>
                  <a:lnTo>
                    <a:pt x="535258" y="412595"/>
                  </a:lnTo>
                  <a:lnTo>
                    <a:pt x="167268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856140" y="4495800"/>
              <a:ext cx="535259" cy="414455"/>
            </a:xfrm>
            <a:prstGeom prst="rect">
              <a:avLst/>
            </a:prstGeom>
            <a:no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stCxn id="15" idx="2"/>
              <a:endCxn id="20" idx="0"/>
            </p:cNvCxnSpPr>
            <p:nvPr/>
          </p:nvCxnSpPr>
          <p:spPr>
            <a:xfrm flipH="1">
              <a:off x="2209800" y="3886200"/>
              <a:ext cx="990600" cy="609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25" idx="0"/>
            </p:cNvCxnSpPr>
            <p:nvPr/>
          </p:nvCxnSpPr>
          <p:spPr>
            <a:xfrm>
              <a:off x="3200400" y="3891174"/>
              <a:ext cx="352193" cy="604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6" idx="2"/>
              <a:endCxn id="22" idx="0"/>
            </p:cNvCxnSpPr>
            <p:nvPr/>
          </p:nvCxnSpPr>
          <p:spPr>
            <a:xfrm flipH="1">
              <a:off x="5438543" y="3886200"/>
              <a:ext cx="581257" cy="609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6" idx="2"/>
              <a:endCxn id="35" idx="0"/>
            </p:cNvCxnSpPr>
            <p:nvPr/>
          </p:nvCxnSpPr>
          <p:spPr>
            <a:xfrm>
              <a:off x="6019800" y="3886200"/>
              <a:ext cx="1103970" cy="609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0" idx="2"/>
              <a:endCxn id="27" idx="0"/>
            </p:cNvCxnSpPr>
            <p:nvPr/>
          </p:nvCxnSpPr>
          <p:spPr>
            <a:xfrm flipH="1">
              <a:off x="1671544" y="4953000"/>
              <a:ext cx="538256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0" idx="2"/>
              <a:endCxn id="29" idx="0"/>
            </p:cNvCxnSpPr>
            <p:nvPr/>
          </p:nvCxnSpPr>
          <p:spPr>
            <a:xfrm>
              <a:off x="2209800" y="4953000"/>
              <a:ext cx="506241" cy="4621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2" idx="2"/>
              <a:endCxn id="31" idx="0"/>
            </p:cNvCxnSpPr>
            <p:nvPr/>
          </p:nvCxnSpPr>
          <p:spPr>
            <a:xfrm flipH="1">
              <a:off x="5108010" y="4953000"/>
              <a:ext cx="330533" cy="4547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2" idx="2"/>
              <a:endCxn id="33" idx="0"/>
            </p:cNvCxnSpPr>
            <p:nvPr/>
          </p:nvCxnSpPr>
          <p:spPr>
            <a:xfrm>
              <a:off x="5438543" y="4953000"/>
              <a:ext cx="509448" cy="4503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3706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Bounding Volume Hierarchy (BVH)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47</a:t>
            </a:fld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1524001" y="2779768"/>
            <a:ext cx="5943599" cy="3468632"/>
            <a:chOff x="1447800" y="2514600"/>
            <a:chExt cx="5943599" cy="3468632"/>
          </a:xfrm>
        </p:grpSpPr>
        <p:sp>
          <p:nvSpPr>
            <p:cNvPr id="9" name="Rectangle 8"/>
            <p:cNvSpPr/>
            <p:nvPr/>
          </p:nvSpPr>
          <p:spPr>
            <a:xfrm>
              <a:off x="4114800" y="2514600"/>
              <a:ext cx="7620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9" idx="2"/>
              <a:endCxn id="15" idx="0"/>
            </p:cNvCxnSpPr>
            <p:nvPr/>
          </p:nvCxnSpPr>
          <p:spPr>
            <a:xfrm flipH="1">
              <a:off x="3200400" y="2971800"/>
              <a:ext cx="129540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" idx="2"/>
              <a:endCxn id="16" idx="0"/>
            </p:cNvCxnSpPr>
            <p:nvPr/>
          </p:nvCxnSpPr>
          <p:spPr>
            <a:xfrm>
              <a:off x="4495800" y="2971800"/>
              <a:ext cx="152400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819400" y="3429000"/>
              <a:ext cx="762000" cy="4572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638800" y="3429000"/>
              <a:ext cx="762000" cy="4572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828800" y="4495800"/>
              <a:ext cx="762000" cy="457200"/>
            </a:xfrm>
            <a:prstGeom prst="rect">
              <a:avLst/>
            </a:prstGeom>
            <a:no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57543" y="4495800"/>
              <a:ext cx="762000" cy="457200"/>
            </a:xfrm>
            <a:prstGeom prst="rect">
              <a:avLst/>
            </a:prstGeom>
            <a:no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3351871" y="4495800"/>
              <a:ext cx="401444" cy="457200"/>
            </a:xfrm>
            <a:custGeom>
              <a:avLst/>
              <a:gdLst>
                <a:gd name="connsiteX0" fmla="*/ 289931 w 401444"/>
                <a:gd name="connsiteY0" fmla="*/ 0 h 457200"/>
                <a:gd name="connsiteX1" fmla="*/ 0 w 401444"/>
                <a:gd name="connsiteY1" fmla="*/ 245327 h 457200"/>
                <a:gd name="connsiteX2" fmla="*/ 401444 w 401444"/>
                <a:gd name="connsiteY2" fmla="*/ 457200 h 457200"/>
                <a:gd name="connsiteX3" fmla="*/ 289931 w 401444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444" h="457200">
                  <a:moveTo>
                    <a:pt x="289931" y="0"/>
                  </a:moveTo>
                  <a:lnTo>
                    <a:pt x="0" y="245327"/>
                  </a:lnTo>
                  <a:lnTo>
                    <a:pt x="401444" y="457200"/>
                  </a:lnTo>
                  <a:lnTo>
                    <a:pt x="28993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51870" y="4495800"/>
              <a:ext cx="401446" cy="442196"/>
            </a:xfrm>
            <a:prstGeom prst="rect">
              <a:avLst/>
            </a:prstGeom>
            <a:no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1447803" y="5410200"/>
              <a:ext cx="457200" cy="479502"/>
            </a:xfrm>
            <a:custGeom>
              <a:avLst/>
              <a:gdLst>
                <a:gd name="connsiteX0" fmla="*/ 66908 w 457200"/>
                <a:gd name="connsiteY0" fmla="*/ 479502 h 479502"/>
                <a:gd name="connsiteX1" fmla="*/ 0 w 457200"/>
                <a:gd name="connsiteY1" fmla="*/ 0 h 479502"/>
                <a:gd name="connsiteX2" fmla="*/ 457200 w 457200"/>
                <a:gd name="connsiteY2" fmla="*/ 323385 h 479502"/>
                <a:gd name="connsiteX3" fmla="*/ 66908 w 457200"/>
                <a:gd name="connsiteY3" fmla="*/ 479502 h 4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79502">
                  <a:moveTo>
                    <a:pt x="66908" y="479502"/>
                  </a:moveTo>
                  <a:lnTo>
                    <a:pt x="0" y="0"/>
                  </a:lnTo>
                  <a:lnTo>
                    <a:pt x="457200" y="323385"/>
                  </a:lnTo>
                  <a:lnTo>
                    <a:pt x="66908" y="47950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447800" y="5410200"/>
              <a:ext cx="447488" cy="468351"/>
            </a:xfrm>
            <a:prstGeom prst="rect">
              <a:avLst/>
            </a:prstGeom>
            <a:noFill/>
            <a:ln>
              <a:solidFill>
                <a:srgbClr val="B4FC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2590801" y="5407742"/>
              <a:ext cx="234176" cy="423747"/>
            </a:xfrm>
            <a:custGeom>
              <a:avLst/>
              <a:gdLst>
                <a:gd name="connsiteX0" fmla="*/ 156117 w 234176"/>
                <a:gd name="connsiteY0" fmla="*/ 0 h 423747"/>
                <a:gd name="connsiteX1" fmla="*/ 0 w 234176"/>
                <a:gd name="connsiteY1" fmla="*/ 278781 h 423747"/>
                <a:gd name="connsiteX2" fmla="*/ 234176 w 234176"/>
                <a:gd name="connsiteY2" fmla="*/ 423747 h 423747"/>
                <a:gd name="connsiteX3" fmla="*/ 156117 w 234176"/>
                <a:gd name="connsiteY3" fmla="*/ 0 h 423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176" h="423747">
                  <a:moveTo>
                    <a:pt x="156117" y="0"/>
                  </a:moveTo>
                  <a:lnTo>
                    <a:pt x="0" y="278781"/>
                  </a:lnTo>
                  <a:lnTo>
                    <a:pt x="234176" y="423747"/>
                  </a:lnTo>
                  <a:lnTo>
                    <a:pt x="156117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590800" y="5415174"/>
              <a:ext cx="250482" cy="412595"/>
            </a:xfrm>
            <a:prstGeom prst="rect">
              <a:avLst/>
            </a:prstGeom>
            <a:noFill/>
            <a:ln>
              <a:solidFill>
                <a:srgbClr val="B4FC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4956120" y="5404145"/>
              <a:ext cx="301083" cy="379142"/>
            </a:xfrm>
            <a:custGeom>
              <a:avLst/>
              <a:gdLst>
                <a:gd name="connsiteX0" fmla="*/ 0 w 301083"/>
                <a:gd name="connsiteY0" fmla="*/ 0 h 379142"/>
                <a:gd name="connsiteX1" fmla="*/ 78058 w 301083"/>
                <a:gd name="connsiteY1" fmla="*/ 379142 h 379142"/>
                <a:gd name="connsiteX2" fmla="*/ 301083 w 301083"/>
                <a:gd name="connsiteY2" fmla="*/ 89210 h 379142"/>
                <a:gd name="connsiteX3" fmla="*/ 0 w 301083"/>
                <a:gd name="connsiteY3" fmla="*/ 0 h 379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083" h="379142">
                  <a:moveTo>
                    <a:pt x="0" y="0"/>
                  </a:moveTo>
                  <a:lnTo>
                    <a:pt x="78058" y="379142"/>
                  </a:lnTo>
                  <a:lnTo>
                    <a:pt x="301083" y="89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958278" y="5407742"/>
              <a:ext cx="299463" cy="375546"/>
            </a:xfrm>
            <a:prstGeom prst="rect">
              <a:avLst/>
            </a:prstGeom>
            <a:noFill/>
            <a:ln>
              <a:solidFill>
                <a:srgbClr val="B4FC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5817384" y="5403369"/>
              <a:ext cx="267629" cy="579863"/>
            </a:xfrm>
            <a:custGeom>
              <a:avLst/>
              <a:gdLst>
                <a:gd name="connsiteX0" fmla="*/ 267629 w 267629"/>
                <a:gd name="connsiteY0" fmla="*/ 0 h 579863"/>
                <a:gd name="connsiteX1" fmla="*/ 0 w 267629"/>
                <a:gd name="connsiteY1" fmla="*/ 256478 h 579863"/>
                <a:gd name="connsiteX2" fmla="*/ 223024 w 267629"/>
                <a:gd name="connsiteY2" fmla="*/ 579863 h 579863"/>
                <a:gd name="connsiteX3" fmla="*/ 267629 w 267629"/>
                <a:gd name="connsiteY3" fmla="*/ 0 h 57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29" h="579863">
                  <a:moveTo>
                    <a:pt x="267629" y="0"/>
                  </a:moveTo>
                  <a:lnTo>
                    <a:pt x="0" y="256478"/>
                  </a:lnTo>
                  <a:lnTo>
                    <a:pt x="223024" y="579863"/>
                  </a:lnTo>
                  <a:lnTo>
                    <a:pt x="2676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819543" y="5403368"/>
              <a:ext cx="256896" cy="568713"/>
            </a:xfrm>
            <a:prstGeom prst="rect">
              <a:avLst/>
            </a:prstGeom>
            <a:noFill/>
            <a:ln>
              <a:solidFill>
                <a:srgbClr val="B4FC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6856141" y="4497661"/>
              <a:ext cx="535258" cy="412595"/>
            </a:xfrm>
            <a:custGeom>
              <a:avLst/>
              <a:gdLst>
                <a:gd name="connsiteX0" fmla="*/ 167268 w 535258"/>
                <a:gd name="connsiteY0" fmla="*/ 0 h 412595"/>
                <a:gd name="connsiteX1" fmla="*/ 0 w 535258"/>
                <a:gd name="connsiteY1" fmla="*/ 289931 h 412595"/>
                <a:gd name="connsiteX2" fmla="*/ 535258 w 535258"/>
                <a:gd name="connsiteY2" fmla="*/ 412595 h 412595"/>
                <a:gd name="connsiteX3" fmla="*/ 167268 w 535258"/>
                <a:gd name="connsiteY3" fmla="*/ 0 h 41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5258" h="412595">
                  <a:moveTo>
                    <a:pt x="167268" y="0"/>
                  </a:moveTo>
                  <a:lnTo>
                    <a:pt x="0" y="289931"/>
                  </a:lnTo>
                  <a:lnTo>
                    <a:pt x="535258" y="412595"/>
                  </a:lnTo>
                  <a:lnTo>
                    <a:pt x="167268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856140" y="4495800"/>
              <a:ext cx="535259" cy="414455"/>
            </a:xfrm>
            <a:prstGeom prst="rect">
              <a:avLst/>
            </a:prstGeom>
            <a:no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stCxn id="15" idx="2"/>
              <a:endCxn id="20" idx="0"/>
            </p:cNvCxnSpPr>
            <p:nvPr/>
          </p:nvCxnSpPr>
          <p:spPr>
            <a:xfrm flipH="1">
              <a:off x="2209800" y="3886200"/>
              <a:ext cx="990600" cy="609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25" idx="0"/>
            </p:cNvCxnSpPr>
            <p:nvPr/>
          </p:nvCxnSpPr>
          <p:spPr>
            <a:xfrm>
              <a:off x="3200400" y="3891174"/>
              <a:ext cx="352193" cy="604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6" idx="2"/>
              <a:endCxn id="22" idx="0"/>
            </p:cNvCxnSpPr>
            <p:nvPr/>
          </p:nvCxnSpPr>
          <p:spPr>
            <a:xfrm flipH="1">
              <a:off x="5438543" y="3886200"/>
              <a:ext cx="581257" cy="609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6" idx="2"/>
              <a:endCxn id="35" idx="0"/>
            </p:cNvCxnSpPr>
            <p:nvPr/>
          </p:nvCxnSpPr>
          <p:spPr>
            <a:xfrm>
              <a:off x="6019800" y="3886200"/>
              <a:ext cx="1103970" cy="609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0" idx="2"/>
              <a:endCxn id="27" idx="0"/>
            </p:cNvCxnSpPr>
            <p:nvPr/>
          </p:nvCxnSpPr>
          <p:spPr>
            <a:xfrm flipH="1">
              <a:off x="1671544" y="4953000"/>
              <a:ext cx="538256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0" idx="2"/>
              <a:endCxn id="29" idx="0"/>
            </p:cNvCxnSpPr>
            <p:nvPr/>
          </p:nvCxnSpPr>
          <p:spPr>
            <a:xfrm>
              <a:off x="2209800" y="4953000"/>
              <a:ext cx="506241" cy="4621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2" idx="2"/>
              <a:endCxn id="31" idx="0"/>
            </p:cNvCxnSpPr>
            <p:nvPr/>
          </p:nvCxnSpPr>
          <p:spPr>
            <a:xfrm flipH="1">
              <a:off x="5108010" y="4953000"/>
              <a:ext cx="330533" cy="4547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2" idx="2"/>
              <a:endCxn id="33" idx="0"/>
            </p:cNvCxnSpPr>
            <p:nvPr/>
          </p:nvCxnSpPr>
          <p:spPr>
            <a:xfrm>
              <a:off x="5438543" y="4953000"/>
              <a:ext cx="509448" cy="4503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953001" y="2289550"/>
            <a:ext cx="19172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 ray missing this box</a:t>
            </a:r>
          </a:p>
          <a:p>
            <a:r>
              <a:rPr lang="en-US" sz="1400" dirty="0"/>
              <a:t>cannot intersect any</a:t>
            </a:r>
          </a:p>
          <a:p>
            <a:r>
              <a:rPr lang="en-US" sz="1400" dirty="0"/>
              <a:t>objects it bounds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538237" y="3684697"/>
            <a:ext cx="2291279" cy="2268195"/>
            <a:chOff x="1442522" y="3028214"/>
            <a:chExt cx="3129478" cy="3097949"/>
          </a:xfrm>
        </p:grpSpPr>
        <p:cxnSp>
          <p:nvCxnSpPr>
            <p:cNvPr id="8" name="Straight Connector 7"/>
            <p:cNvCxnSpPr>
              <a:endCxn id="3" idx="2"/>
            </p:cNvCxnSpPr>
            <p:nvPr/>
          </p:nvCxnSpPr>
          <p:spPr>
            <a:xfrm>
              <a:off x="1905001" y="3028214"/>
              <a:ext cx="2666999" cy="309794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1442522" y="3048000"/>
              <a:ext cx="2900878" cy="304894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5023921" y="3657600"/>
            <a:ext cx="2291279" cy="2268195"/>
            <a:chOff x="1442522" y="3028214"/>
            <a:chExt cx="3129478" cy="3097949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1905001" y="3028214"/>
              <a:ext cx="2666999" cy="309794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1442522" y="3048000"/>
              <a:ext cx="2900878" cy="304894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61322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Bounding Volume Hierarchy (BVH)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48</a:t>
            </a:fld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1524001" y="2779768"/>
            <a:ext cx="5943599" cy="3468632"/>
            <a:chOff x="1447800" y="2514600"/>
            <a:chExt cx="5943599" cy="3468632"/>
          </a:xfrm>
        </p:grpSpPr>
        <p:sp>
          <p:nvSpPr>
            <p:cNvPr id="9" name="Rectangle 8"/>
            <p:cNvSpPr/>
            <p:nvPr/>
          </p:nvSpPr>
          <p:spPr>
            <a:xfrm>
              <a:off x="4114800" y="2514600"/>
              <a:ext cx="7620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9" idx="2"/>
              <a:endCxn id="15" idx="0"/>
            </p:cNvCxnSpPr>
            <p:nvPr/>
          </p:nvCxnSpPr>
          <p:spPr>
            <a:xfrm flipH="1">
              <a:off x="3200400" y="2971800"/>
              <a:ext cx="129540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" idx="2"/>
              <a:endCxn id="16" idx="0"/>
            </p:cNvCxnSpPr>
            <p:nvPr/>
          </p:nvCxnSpPr>
          <p:spPr>
            <a:xfrm>
              <a:off x="4495800" y="2971800"/>
              <a:ext cx="152400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819400" y="3429000"/>
              <a:ext cx="762000" cy="4572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638800" y="3429000"/>
              <a:ext cx="762000" cy="4572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828800" y="4495800"/>
              <a:ext cx="762000" cy="457200"/>
            </a:xfrm>
            <a:prstGeom prst="rect">
              <a:avLst/>
            </a:prstGeom>
            <a:no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57543" y="4495800"/>
              <a:ext cx="762000" cy="457200"/>
            </a:xfrm>
            <a:prstGeom prst="rect">
              <a:avLst/>
            </a:prstGeom>
            <a:no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3351871" y="4495800"/>
              <a:ext cx="401444" cy="457200"/>
            </a:xfrm>
            <a:custGeom>
              <a:avLst/>
              <a:gdLst>
                <a:gd name="connsiteX0" fmla="*/ 289931 w 401444"/>
                <a:gd name="connsiteY0" fmla="*/ 0 h 457200"/>
                <a:gd name="connsiteX1" fmla="*/ 0 w 401444"/>
                <a:gd name="connsiteY1" fmla="*/ 245327 h 457200"/>
                <a:gd name="connsiteX2" fmla="*/ 401444 w 401444"/>
                <a:gd name="connsiteY2" fmla="*/ 457200 h 457200"/>
                <a:gd name="connsiteX3" fmla="*/ 289931 w 401444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444" h="457200">
                  <a:moveTo>
                    <a:pt x="289931" y="0"/>
                  </a:moveTo>
                  <a:lnTo>
                    <a:pt x="0" y="245327"/>
                  </a:lnTo>
                  <a:lnTo>
                    <a:pt x="401444" y="457200"/>
                  </a:lnTo>
                  <a:lnTo>
                    <a:pt x="28993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51870" y="4495800"/>
              <a:ext cx="401446" cy="442196"/>
            </a:xfrm>
            <a:prstGeom prst="rect">
              <a:avLst/>
            </a:prstGeom>
            <a:no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1447803" y="5410200"/>
              <a:ext cx="457200" cy="479502"/>
            </a:xfrm>
            <a:custGeom>
              <a:avLst/>
              <a:gdLst>
                <a:gd name="connsiteX0" fmla="*/ 66908 w 457200"/>
                <a:gd name="connsiteY0" fmla="*/ 479502 h 479502"/>
                <a:gd name="connsiteX1" fmla="*/ 0 w 457200"/>
                <a:gd name="connsiteY1" fmla="*/ 0 h 479502"/>
                <a:gd name="connsiteX2" fmla="*/ 457200 w 457200"/>
                <a:gd name="connsiteY2" fmla="*/ 323385 h 479502"/>
                <a:gd name="connsiteX3" fmla="*/ 66908 w 457200"/>
                <a:gd name="connsiteY3" fmla="*/ 479502 h 4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79502">
                  <a:moveTo>
                    <a:pt x="66908" y="479502"/>
                  </a:moveTo>
                  <a:lnTo>
                    <a:pt x="0" y="0"/>
                  </a:lnTo>
                  <a:lnTo>
                    <a:pt x="457200" y="323385"/>
                  </a:lnTo>
                  <a:lnTo>
                    <a:pt x="66908" y="47950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447800" y="5410200"/>
              <a:ext cx="447488" cy="468351"/>
            </a:xfrm>
            <a:prstGeom prst="rect">
              <a:avLst/>
            </a:prstGeom>
            <a:noFill/>
            <a:ln>
              <a:solidFill>
                <a:srgbClr val="B4FC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2590801" y="5407742"/>
              <a:ext cx="234176" cy="423747"/>
            </a:xfrm>
            <a:custGeom>
              <a:avLst/>
              <a:gdLst>
                <a:gd name="connsiteX0" fmla="*/ 156117 w 234176"/>
                <a:gd name="connsiteY0" fmla="*/ 0 h 423747"/>
                <a:gd name="connsiteX1" fmla="*/ 0 w 234176"/>
                <a:gd name="connsiteY1" fmla="*/ 278781 h 423747"/>
                <a:gd name="connsiteX2" fmla="*/ 234176 w 234176"/>
                <a:gd name="connsiteY2" fmla="*/ 423747 h 423747"/>
                <a:gd name="connsiteX3" fmla="*/ 156117 w 234176"/>
                <a:gd name="connsiteY3" fmla="*/ 0 h 423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176" h="423747">
                  <a:moveTo>
                    <a:pt x="156117" y="0"/>
                  </a:moveTo>
                  <a:lnTo>
                    <a:pt x="0" y="278781"/>
                  </a:lnTo>
                  <a:lnTo>
                    <a:pt x="234176" y="423747"/>
                  </a:lnTo>
                  <a:lnTo>
                    <a:pt x="156117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590800" y="5415174"/>
              <a:ext cx="250482" cy="412595"/>
            </a:xfrm>
            <a:prstGeom prst="rect">
              <a:avLst/>
            </a:prstGeom>
            <a:noFill/>
            <a:ln>
              <a:solidFill>
                <a:srgbClr val="B4FC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4956120" y="5404145"/>
              <a:ext cx="301083" cy="379142"/>
            </a:xfrm>
            <a:custGeom>
              <a:avLst/>
              <a:gdLst>
                <a:gd name="connsiteX0" fmla="*/ 0 w 301083"/>
                <a:gd name="connsiteY0" fmla="*/ 0 h 379142"/>
                <a:gd name="connsiteX1" fmla="*/ 78058 w 301083"/>
                <a:gd name="connsiteY1" fmla="*/ 379142 h 379142"/>
                <a:gd name="connsiteX2" fmla="*/ 301083 w 301083"/>
                <a:gd name="connsiteY2" fmla="*/ 89210 h 379142"/>
                <a:gd name="connsiteX3" fmla="*/ 0 w 301083"/>
                <a:gd name="connsiteY3" fmla="*/ 0 h 379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083" h="379142">
                  <a:moveTo>
                    <a:pt x="0" y="0"/>
                  </a:moveTo>
                  <a:lnTo>
                    <a:pt x="78058" y="379142"/>
                  </a:lnTo>
                  <a:lnTo>
                    <a:pt x="301083" y="89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958278" y="5407742"/>
              <a:ext cx="299463" cy="375546"/>
            </a:xfrm>
            <a:prstGeom prst="rect">
              <a:avLst/>
            </a:prstGeom>
            <a:noFill/>
            <a:ln>
              <a:solidFill>
                <a:srgbClr val="B4FC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5817384" y="5403369"/>
              <a:ext cx="267629" cy="579863"/>
            </a:xfrm>
            <a:custGeom>
              <a:avLst/>
              <a:gdLst>
                <a:gd name="connsiteX0" fmla="*/ 267629 w 267629"/>
                <a:gd name="connsiteY0" fmla="*/ 0 h 579863"/>
                <a:gd name="connsiteX1" fmla="*/ 0 w 267629"/>
                <a:gd name="connsiteY1" fmla="*/ 256478 h 579863"/>
                <a:gd name="connsiteX2" fmla="*/ 223024 w 267629"/>
                <a:gd name="connsiteY2" fmla="*/ 579863 h 579863"/>
                <a:gd name="connsiteX3" fmla="*/ 267629 w 267629"/>
                <a:gd name="connsiteY3" fmla="*/ 0 h 57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29" h="579863">
                  <a:moveTo>
                    <a:pt x="267629" y="0"/>
                  </a:moveTo>
                  <a:lnTo>
                    <a:pt x="0" y="256478"/>
                  </a:lnTo>
                  <a:lnTo>
                    <a:pt x="223024" y="579863"/>
                  </a:lnTo>
                  <a:lnTo>
                    <a:pt x="2676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819543" y="5403368"/>
              <a:ext cx="256896" cy="568713"/>
            </a:xfrm>
            <a:prstGeom prst="rect">
              <a:avLst/>
            </a:prstGeom>
            <a:noFill/>
            <a:ln>
              <a:solidFill>
                <a:srgbClr val="B4FC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6856141" y="4497661"/>
              <a:ext cx="535258" cy="412595"/>
            </a:xfrm>
            <a:custGeom>
              <a:avLst/>
              <a:gdLst>
                <a:gd name="connsiteX0" fmla="*/ 167268 w 535258"/>
                <a:gd name="connsiteY0" fmla="*/ 0 h 412595"/>
                <a:gd name="connsiteX1" fmla="*/ 0 w 535258"/>
                <a:gd name="connsiteY1" fmla="*/ 289931 h 412595"/>
                <a:gd name="connsiteX2" fmla="*/ 535258 w 535258"/>
                <a:gd name="connsiteY2" fmla="*/ 412595 h 412595"/>
                <a:gd name="connsiteX3" fmla="*/ 167268 w 535258"/>
                <a:gd name="connsiteY3" fmla="*/ 0 h 41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5258" h="412595">
                  <a:moveTo>
                    <a:pt x="167268" y="0"/>
                  </a:moveTo>
                  <a:lnTo>
                    <a:pt x="0" y="289931"/>
                  </a:lnTo>
                  <a:lnTo>
                    <a:pt x="535258" y="412595"/>
                  </a:lnTo>
                  <a:lnTo>
                    <a:pt x="167268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856140" y="4495800"/>
              <a:ext cx="535259" cy="414455"/>
            </a:xfrm>
            <a:prstGeom prst="rect">
              <a:avLst/>
            </a:prstGeom>
            <a:no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stCxn id="15" idx="2"/>
              <a:endCxn id="20" idx="0"/>
            </p:cNvCxnSpPr>
            <p:nvPr/>
          </p:nvCxnSpPr>
          <p:spPr>
            <a:xfrm flipH="1">
              <a:off x="2209800" y="3886200"/>
              <a:ext cx="990600" cy="609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25" idx="0"/>
            </p:cNvCxnSpPr>
            <p:nvPr/>
          </p:nvCxnSpPr>
          <p:spPr>
            <a:xfrm>
              <a:off x="3200400" y="3891174"/>
              <a:ext cx="352193" cy="604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6" idx="2"/>
              <a:endCxn id="22" idx="0"/>
            </p:cNvCxnSpPr>
            <p:nvPr/>
          </p:nvCxnSpPr>
          <p:spPr>
            <a:xfrm flipH="1">
              <a:off x="5438543" y="3886200"/>
              <a:ext cx="581257" cy="609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6" idx="2"/>
              <a:endCxn id="35" idx="0"/>
            </p:cNvCxnSpPr>
            <p:nvPr/>
          </p:nvCxnSpPr>
          <p:spPr>
            <a:xfrm>
              <a:off x="6019800" y="3886200"/>
              <a:ext cx="1103970" cy="609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0" idx="2"/>
              <a:endCxn id="27" idx="0"/>
            </p:cNvCxnSpPr>
            <p:nvPr/>
          </p:nvCxnSpPr>
          <p:spPr>
            <a:xfrm flipH="1">
              <a:off x="1671544" y="4953000"/>
              <a:ext cx="538256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0" idx="2"/>
              <a:endCxn id="29" idx="0"/>
            </p:cNvCxnSpPr>
            <p:nvPr/>
          </p:nvCxnSpPr>
          <p:spPr>
            <a:xfrm>
              <a:off x="2209800" y="4953000"/>
              <a:ext cx="506241" cy="4621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2" idx="2"/>
              <a:endCxn id="31" idx="0"/>
            </p:cNvCxnSpPr>
            <p:nvPr/>
          </p:nvCxnSpPr>
          <p:spPr>
            <a:xfrm flipH="1">
              <a:off x="5108010" y="4953000"/>
              <a:ext cx="330533" cy="4547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2" idx="2"/>
              <a:endCxn id="33" idx="0"/>
            </p:cNvCxnSpPr>
            <p:nvPr/>
          </p:nvCxnSpPr>
          <p:spPr>
            <a:xfrm>
              <a:off x="5438543" y="4953000"/>
              <a:ext cx="509448" cy="4503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1359344" y="2971800"/>
            <a:ext cx="19172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 ray missing this box</a:t>
            </a:r>
          </a:p>
          <a:p>
            <a:r>
              <a:rPr lang="en-US" sz="1400" dirty="0"/>
              <a:t>cannot intersect any</a:t>
            </a:r>
          </a:p>
          <a:p>
            <a:r>
              <a:rPr lang="en-US" sz="1400" dirty="0"/>
              <a:t>objects it bounds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538237" y="3684697"/>
            <a:ext cx="2291279" cy="2268195"/>
            <a:chOff x="1442522" y="3028214"/>
            <a:chExt cx="3129478" cy="3097949"/>
          </a:xfrm>
        </p:grpSpPr>
        <p:cxnSp>
          <p:nvCxnSpPr>
            <p:cNvPr id="8" name="Straight Connector 7"/>
            <p:cNvCxnSpPr>
              <a:endCxn id="3" idx="2"/>
            </p:cNvCxnSpPr>
            <p:nvPr/>
          </p:nvCxnSpPr>
          <p:spPr>
            <a:xfrm>
              <a:off x="1905001" y="3028214"/>
              <a:ext cx="2666999" cy="309794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1442522" y="3048000"/>
              <a:ext cx="2900878" cy="304894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28207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Bounding Volume Hierarchy (BVH)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a ray may intersect with multiple bounding boxes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43000" y="3352800"/>
            <a:ext cx="6934200" cy="27733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3311912" y="4103649"/>
            <a:ext cx="457200" cy="479502"/>
          </a:xfrm>
          <a:custGeom>
            <a:avLst/>
            <a:gdLst>
              <a:gd name="connsiteX0" fmla="*/ 66908 w 457200"/>
              <a:gd name="connsiteY0" fmla="*/ 479502 h 479502"/>
              <a:gd name="connsiteX1" fmla="*/ 0 w 457200"/>
              <a:gd name="connsiteY1" fmla="*/ 0 h 479502"/>
              <a:gd name="connsiteX2" fmla="*/ 457200 w 457200"/>
              <a:gd name="connsiteY2" fmla="*/ 323385 h 479502"/>
              <a:gd name="connsiteX3" fmla="*/ 66908 w 457200"/>
              <a:gd name="connsiteY3" fmla="*/ 479502 h 47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79502">
                <a:moveTo>
                  <a:pt x="66908" y="479502"/>
                </a:moveTo>
                <a:lnTo>
                  <a:pt x="0" y="0"/>
                </a:lnTo>
                <a:lnTo>
                  <a:pt x="457200" y="323385"/>
                </a:lnTo>
                <a:lnTo>
                  <a:pt x="66908" y="4795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791415" y="4839629"/>
            <a:ext cx="401444" cy="457200"/>
          </a:xfrm>
          <a:custGeom>
            <a:avLst/>
            <a:gdLst>
              <a:gd name="connsiteX0" fmla="*/ 289931 w 401444"/>
              <a:gd name="connsiteY0" fmla="*/ 0 h 457200"/>
              <a:gd name="connsiteX1" fmla="*/ 0 w 401444"/>
              <a:gd name="connsiteY1" fmla="*/ 245327 h 457200"/>
              <a:gd name="connsiteX2" fmla="*/ 401444 w 401444"/>
              <a:gd name="connsiteY2" fmla="*/ 457200 h 457200"/>
              <a:gd name="connsiteX3" fmla="*/ 289931 w 401444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444" h="457200">
                <a:moveTo>
                  <a:pt x="289931" y="0"/>
                </a:moveTo>
                <a:lnTo>
                  <a:pt x="0" y="245327"/>
                </a:lnTo>
                <a:lnTo>
                  <a:pt x="401444" y="457200"/>
                </a:lnTo>
                <a:lnTo>
                  <a:pt x="289931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371278" y="4181707"/>
            <a:ext cx="234176" cy="423747"/>
          </a:xfrm>
          <a:custGeom>
            <a:avLst/>
            <a:gdLst>
              <a:gd name="connsiteX0" fmla="*/ 156117 w 234176"/>
              <a:gd name="connsiteY0" fmla="*/ 0 h 423747"/>
              <a:gd name="connsiteX1" fmla="*/ 0 w 234176"/>
              <a:gd name="connsiteY1" fmla="*/ 278781 h 423747"/>
              <a:gd name="connsiteX2" fmla="*/ 234176 w 234176"/>
              <a:gd name="connsiteY2" fmla="*/ 423747 h 423747"/>
              <a:gd name="connsiteX3" fmla="*/ 156117 w 234176"/>
              <a:gd name="connsiteY3" fmla="*/ 0 h 423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176" h="423747">
                <a:moveTo>
                  <a:pt x="156117" y="0"/>
                </a:moveTo>
                <a:lnTo>
                  <a:pt x="0" y="278781"/>
                </a:lnTo>
                <a:lnTo>
                  <a:pt x="234176" y="423747"/>
                </a:lnTo>
                <a:lnTo>
                  <a:pt x="156117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218771" y="3992137"/>
            <a:ext cx="267629" cy="579863"/>
          </a:xfrm>
          <a:custGeom>
            <a:avLst/>
            <a:gdLst>
              <a:gd name="connsiteX0" fmla="*/ 267629 w 267629"/>
              <a:gd name="connsiteY0" fmla="*/ 0 h 579863"/>
              <a:gd name="connsiteX1" fmla="*/ 0 w 267629"/>
              <a:gd name="connsiteY1" fmla="*/ 256478 h 579863"/>
              <a:gd name="connsiteX2" fmla="*/ 223024 w 267629"/>
              <a:gd name="connsiteY2" fmla="*/ 579863 h 579863"/>
              <a:gd name="connsiteX3" fmla="*/ 267629 w 267629"/>
              <a:gd name="connsiteY3" fmla="*/ 0 h 57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29" h="579863">
                <a:moveTo>
                  <a:pt x="267629" y="0"/>
                </a:moveTo>
                <a:lnTo>
                  <a:pt x="0" y="256478"/>
                </a:lnTo>
                <a:lnTo>
                  <a:pt x="223024" y="579863"/>
                </a:lnTo>
                <a:lnTo>
                  <a:pt x="26762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529253" y="4648200"/>
            <a:ext cx="535258" cy="412595"/>
          </a:xfrm>
          <a:custGeom>
            <a:avLst/>
            <a:gdLst>
              <a:gd name="connsiteX0" fmla="*/ 167268 w 535258"/>
              <a:gd name="connsiteY0" fmla="*/ 0 h 412595"/>
              <a:gd name="connsiteX1" fmla="*/ 0 w 535258"/>
              <a:gd name="connsiteY1" fmla="*/ 289931 h 412595"/>
              <a:gd name="connsiteX2" fmla="*/ 535258 w 535258"/>
              <a:gd name="connsiteY2" fmla="*/ 412595 h 412595"/>
              <a:gd name="connsiteX3" fmla="*/ 167268 w 535258"/>
              <a:gd name="connsiteY3" fmla="*/ 0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258" h="412595">
                <a:moveTo>
                  <a:pt x="167268" y="0"/>
                </a:moveTo>
                <a:lnTo>
                  <a:pt x="0" y="289931"/>
                </a:lnTo>
                <a:lnTo>
                  <a:pt x="535258" y="412595"/>
                </a:lnTo>
                <a:lnTo>
                  <a:pt x="167268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661210" y="3769112"/>
            <a:ext cx="301083" cy="379142"/>
          </a:xfrm>
          <a:custGeom>
            <a:avLst/>
            <a:gdLst>
              <a:gd name="connsiteX0" fmla="*/ 0 w 301083"/>
              <a:gd name="connsiteY0" fmla="*/ 0 h 379142"/>
              <a:gd name="connsiteX1" fmla="*/ 78058 w 301083"/>
              <a:gd name="connsiteY1" fmla="*/ 379142 h 379142"/>
              <a:gd name="connsiteX2" fmla="*/ 301083 w 301083"/>
              <a:gd name="connsiteY2" fmla="*/ 89210 h 379142"/>
              <a:gd name="connsiteX3" fmla="*/ 0 w 301083"/>
              <a:gd name="connsiteY3" fmla="*/ 0 h 37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083" h="379142">
                <a:moveTo>
                  <a:pt x="0" y="0"/>
                </a:moveTo>
                <a:lnTo>
                  <a:pt x="78058" y="379142"/>
                </a:lnTo>
                <a:lnTo>
                  <a:pt x="301083" y="89210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11912" y="3769112"/>
            <a:ext cx="2174488" cy="1550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743200" y="3581400"/>
            <a:ext cx="2057400" cy="1700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70727" y="4906838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ray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311913" y="4103649"/>
            <a:ext cx="1309846" cy="1215483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29253" y="3769111"/>
            <a:ext cx="957147" cy="1291683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311910" y="4103649"/>
            <a:ext cx="1309849" cy="501805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791414" y="4839629"/>
            <a:ext cx="401446" cy="442196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61210" y="3769110"/>
            <a:ext cx="825190" cy="791739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529252" y="4646339"/>
            <a:ext cx="535259" cy="414455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311909" y="4103649"/>
            <a:ext cx="447488" cy="468351"/>
          </a:xfrm>
          <a:prstGeom prst="rect">
            <a:avLst/>
          </a:prstGeom>
          <a:noFill/>
          <a:ln>
            <a:solidFill>
              <a:srgbClr val="B4FC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371277" y="4189139"/>
            <a:ext cx="250482" cy="412595"/>
          </a:xfrm>
          <a:prstGeom prst="rect">
            <a:avLst/>
          </a:prstGeom>
          <a:noFill/>
          <a:ln>
            <a:solidFill>
              <a:srgbClr val="B4FC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220930" y="3992136"/>
            <a:ext cx="256896" cy="568713"/>
          </a:xfrm>
          <a:prstGeom prst="rect">
            <a:avLst/>
          </a:prstGeom>
          <a:noFill/>
          <a:ln>
            <a:solidFill>
              <a:srgbClr val="B4FC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663368" y="3772709"/>
            <a:ext cx="299463" cy="375546"/>
          </a:xfrm>
          <a:prstGeom prst="rect">
            <a:avLst/>
          </a:prstGeom>
          <a:noFill/>
          <a:ln>
            <a:solidFill>
              <a:srgbClr val="B4FC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97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Manifolds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Most well-defined triangle meshes are manifolds: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Each edge is shared by at most two faces</a:t>
            </a: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altLang="en-US" dirty="0">
              <a:solidFill>
                <a:srgbClr val="000000"/>
              </a:solidFill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And faces containing a vertex form a closed or open fan:</a:t>
            </a:r>
          </a:p>
          <a:p>
            <a:pPr marL="457200" lvl="1" indent="0">
              <a:buNone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2514600"/>
            <a:ext cx="2228850" cy="1461673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971800" y="4724400"/>
            <a:ext cx="2895599" cy="1559603"/>
            <a:chOff x="3124201" y="4724400"/>
            <a:chExt cx="2895599" cy="155960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7575" y="4817153"/>
              <a:ext cx="2562225" cy="146685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124201" y="4724400"/>
              <a:ext cx="1219199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581650" y="287610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Closed fan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5000" y="519773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fan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05174" y="3944585"/>
            <a:ext cx="2316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https://www.cs.mtu.edu/~shene</a:t>
            </a:r>
          </a:p>
        </p:txBody>
      </p:sp>
    </p:spTree>
    <p:extLst>
      <p:ext uri="{BB962C8B-B14F-4D97-AF65-F5344CB8AC3E}">
        <p14:creationId xmlns:p14="http://schemas.microsoft.com/office/powerpoint/2010/main" val="2974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Bounding Volume Hierarchy (BVH)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Intersecting boxes are shown in bold</a:t>
            </a:r>
          </a:p>
          <a:p>
            <a:r>
              <a:rPr lang="en-US" dirty="0"/>
              <a:t>Note that this ray does not intersect with any real object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50</a:t>
            </a:fld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1524001" y="2779768"/>
            <a:ext cx="5943599" cy="3468632"/>
            <a:chOff x="1447800" y="2514600"/>
            <a:chExt cx="5943599" cy="3468632"/>
          </a:xfrm>
        </p:grpSpPr>
        <p:sp>
          <p:nvSpPr>
            <p:cNvPr id="9" name="Rectangle 8"/>
            <p:cNvSpPr/>
            <p:nvPr/>
          </p:nvSpPr>
          <p:spPr>
            <a:xfrm>
              <a:off x="4114800" y="2514600"/>
              <a:ext cx="762000" cy="4572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9" idx="2"/>
              <a:endCxn id="15" idx="0"/>
            </p:cNvCxnSpPr>
            <p:nvPr/>
          </p:nvCxnSpPr>
          <p:spPr>
            <a:xfrm flipH="1">
              <a:off x="3200400" y="2971800"/>
              <a:ext cx="129540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" idx="2"/>
              <a:endCxn id="16" idx="0"/>
            </p:cNvCxnSpPr>
            <p:nvPr/>
          </p:nvCxnSpPr>
          <p:spPr>
            <a:xfrm>
              <a:off x="4495800" y="2971800"/>
              <a:ext cx="152400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819400" y="3429000"/>
              <a:ext cx="762000" cy="457200"/>
            </a:xfrm>
            <a:prstGeom prst="rect">
              <a:avLst/>
            </a:prstGeom>
            <a:noFill/>
            <a:ln w="571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638800" y="3429000"/>
              <a:ext cx="762000" cy="457200"/>
            </a:xfrm>
            <a:prstGeom prst="rect">
              <a:avLst/>
            </a:prstGeom>
            <a:noFill/>
            <a:ln w="571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828800" y="4495800"/>
              <a:ext cx="762000" cy="457200"/>
            </a:xfrm>
            <a:prstGeom prst="rect">
              <a:avLst/>
            </a:prstGeom>
            <a:noFill/>
            <a:ln w="5715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57543" y="4495800"/>
              <a:ext cx="762000" cy="457200"/>
            </a:xfrm>
            <a:prstGeom prst="rect">
              <a:avLst/>
            </a:prstGeom>
            <a:no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3351871" y="4495800"/>
              <a:ext cx="401444" cy="457200"/>
            </a:xfrm>
            <a:custGeom>
              <a:avLst/>
              <a:gdLst>
                <a:gd name="connsiteX0" fmla="*/ 289931 w 401444"/>
                <a:gd name="connsiteY0" fmla="*/ 0 h 457200"/>
                <a:gd name="connsiteX1" fmla="*/ 0 w 401444"/>
                <a:gd name="connsiteY1" fmla="*/ 245327 h 457200"/>
                <a:gd name="connsiteX2" fmla="*/ 401444 w 401444"/>
                <a:gd name="connsiteY2" fmla="*/ 457200 h 457200"/>
                <a:gd name="connsiteX3" fmla="*/ 289931 w 401444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444" h="457200">
                  <a:moveTo>
                    <a:pt x="289931" y="0"/>
                  </a:moveTo>
                  <a:lnTo>
                    <a:pt x="0" y="245327"/>
                  </a:lnTo>
                  <a:lnTo>
                    <a:pt x="401444" y="457200"/>
                  </a:lnTo>
                  <a:lnTo>
                    <a:pt x="28993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51870" y="4495800"/>
              <a:ext cx="401446" cy="442196"/>
            </a:xfrm>
            <a:prstGeom prst="rect">
              <a:avLst/>
            </a:prstGeom>
            <a:no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1447803" y="5410200"/>
              <a:ext cx="457200" cy="479502"/>
            </a:xfrm>
            <a:custGeom>
              <a:avLst/>
              <a:gdLst>
                <a:gd name="connsiteX0" fmla="*/ 66908 w 457200"/>
                <a:gd name="connsiteY0" fmla="*/ 479502 h 479502"/>
                <a:gd name="connsiteX1" fmla="*/ 0 w 457200"/>
                <a:gd name="connsiteY1" fmla="*/ 0 h 479502"/>
                <a:gd name="connsiteX2" fmla="*/ 457200 w 457200"/>
                <a:gd name="connsiteY2" fmla="*/ 323385 h 479502"/>
                <a:gd name="connsiteX3" fmla="*/ 66908 w 457200"/>
                <a:gd name="connsiteY3" fmla="*/ 479502 h 4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79502">
                  <a:moveTo>
                    <a:pt x="66908" y="479502"/>
                  </a:moveTo>
                  <a:lnTo>
                    <a:pt x="0" y="0"/>
                  </a:lnTo>
                  <a:lnTo>
                    <a:pt x="457200" y="323385"/>
                  </a:lnTo>
                  <a:lnTo>
                    <a:pt x="66908" y="47950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447800" y="5410200"/>
              <a:ext cx="447488" cy="468351"/>
            </a:xfrm>
            <a:prstGeom prst="rect">
              <a:avLst/>
            </a:prstGeom>
            <a:noFill/>
            <a:ln w="57150">
              <a:solidFill>
                <a:srgbClr val="B4FC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2590801" y="5407742"/>
              <a:ext cx="234176" cy="423747"/>
            </a:xfrm>
            <a:custGeom>
              <a:avLst/>
              <a:gdLst>
                <a:gd name="connsiteX0" fmla="*/ 156117 w 234176"/>
                <a:gd name="connsiteY0" fmla="*/ 0 h 423747"/>
                <a:gd name="connsiteX1" fmla="*/ 0 w 234176"/>
                <a:gd name="connsiteY1" fmla="*/ 278781 h 423747"/>
                <a:gd name="connsiteX2" fmla="*/ 234176 w 234176"/>
                <a:gd name="connsiteY2" fmla="*/ 423747 h 423747"/>
                <a:gd name="connsiteX3" fmla="*/ 156117 w 234176"/>
                <a:gd name="connsiteY3" fmla="*/ 0 h 423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176" h="423747">
                  <a:moveTo>
                    <a:pt x="156117" y="0"/>
                  </a:moveTo>
                  <a:lnTo>
                    <a:pt x="0" y="278781"/>
                  </a:lnTo>
                  <a:lnTo>
                    <a:pt x="234176" y="423747"/>
                  </a:lnTo>
                  <a:lnTo>
                    <a:pt x="156117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590800" y="5415174"/>
              <a:ext cx="250482" cy="412595"/>
            </a:xfrm>
            <a:prstGeom prst="rect">
              <a:avLst/>
            </a:prstGeom>
            <a:noFill/>
            <a:ln>
              <a:solidFill>
                <a:srgbClr val="B4FC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4956120" y="5404145"/>
              <a:ext cx="301083" cy="379142"/>
            </a:xfrm>
            <a:custGeom>
              <a:avLst/>
              <a:gdLst>
                <a:gd name="connsiteX0" fmla="*/ 0 w 301083"/>
                <a:gd name="connsiteY0" fmla="*/ 0 h 379142"/>
                <a:gd name="connsiteX1" fmla="*/ 78058 w 301083"/>
                <a:gd name="connsiteY1" fmla="*/ 379142 h 379142"/>
                <a:gd name="connsiteX2" fmla="*/ 301083 w 301083"/>
                <a:gd name="connsiteY2" fmla="*/ 89210 h 379142"/>
                <a:gd name="connsiteX3" fmla="*/ 0 w 301083"/>
                <a:gd name="connsiteY3" fmla="*/ 0 h 379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083" h="379142">
                  <a:moveTo>
                    <a:pt x="0" y="0"/>
                  </a:moveTo>
                  <a:lnTo>
                    <a:pt x="78058" y="379142"/>
                  </a:lnTo>
                  <a:lnTo>
                    <a:pt x="301083" y="89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958278" y="5407742"/>
              <a:ext cx="299463" cy="375546"/>
            </a:xfrm>
            <a:prstGeom prst="rect">
              <a:avLst/>
            </a:prstGeom>
            <a:noFill/>
            <a:ln>
              <a:solidFill>
                <a:srgbClr val="B4FC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5817384" y="5403369"/>
              <a:ext cx="267629" cy="579863"/>
            </a:xfrm>
            <a:custGeom>
              <a:avLst/>
              <a:gdLst>
                <a:gd name="connsiteX0" fmla="*/ 267629 w 267629"/>
                <a:gd name="connsiteY0" fmla="*/ 0 h 579863"/>
                <a:gd name="connsiteX1" fmla="*/ 0 w 267629"/>
                <a:gd name="connsiteY1" fmla="*/ 256478 h 579863"/>
                <a:gd name="connsiteX2" fmla="*/ 223024 w 267629"/>
                <a:gd name="connsiteY2" fmla="*/ 579863 h 579863"/>
                <a:gd name="connsiteX3" fmla="*/ 267629 w 267629"/>
                <a:gd name="connsiteY3" fmla="*/ 0 h 57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29" h="579863">
                  <a:moveTo>
                    <a:pt x="267629" y="0"/>
                  </a:moveTo>
                  <a:lnTo>
                    <a:pt x="0" y="256478"/>
                  </a:lnTo>
                  <a:lnTo>
                    <a:pt x="223024" y="579863"/>
                  </a:lnTo>
                  <a:lnTo>
                    <a:pt x="2676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819543" y="5403368"/>
              <a:ext cx="256896" cy="568713"/>
            </a:xfrm>
            <a:prstGeom prst="rect">
              <a:avLst/>
            </a:prstGeom>
            <a:noFill/>
            <a:ln>
              <a:solidFill>
                <a:srgbClr val="B4FC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6856141" y="4497661"/>
              <a:ext cx="535258" cy="412595"/>
            </a:xfrm>
            <a:custGeom>
              <a:avLst/>
              <a:gdLst>
                <a:gd name="connsiteX0" fmla="*/ 167268 w 535258"/>
                <a:gd name="connsiteY0" fmla="*/ 0 h 412595"/>
                <a:gd name="connsiteX1" fmla="*/ 0 w 535258"/>
                <a:gd name="connsiteY1" fmla="*/ 289931 h 412595"/>
                <a:gd name="connsiteX2" fmla="*/ 535258 w 535258"/>
                <a:gd name="connsiteY2" fmla="*/ 412595 h 412595"/>
                <a:gd name="connsiteX3" fmla="*/ 167268 w 535258"/>
                <a:gd name="connsiteY3" fmla="*/ 0 h 41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5258" h="412595">
                  <a:moveTo>
                    <a:pt x="167268" y="0"/>
                  </a:moveTo>
                  <a:lnTo>
                    <a:pt x="0" y="289931"/>
                  </a:lnTo>
                  <a:lnTo>
                    <a:pt x="535258" y="412595"/>
                  </a:lnTo>
                  <a:lnTo>
                    <a:pt x="167268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856140" y="4495800"/>
              <a:ext cx="535259" cy="414455"/>
            </a:xfrm>
            <a:prstGeom prst="rect">
              <a:avLst/>
            </a:prstGeom>
            <a:no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stCxn id="15" idx="2"/>
              <a:endCxn id="20" idx="0"/>
            </p:cNvCxnSpPr>
            <p:nvPr/>
          </p:nvCxnSpPr>
          <p:spPr>
            <a:xfrm flipH="1">
              <a:off x="2209800" y="3886200"/>
              <a:ext cx="990600" cy="609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25" idx="0"/>
            </p:cNvCxnSpPr>
            <p:nvPr/>
          </p:nvCxnSpPr>
          <p:spPr>
            <a:xfrm>
              <a:off x="3200400" y="3891174"/>
              <a:ext cx="352193" cy="604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6" idx="2"/>
              <a:endCxn id="22" idx="0"/>
            </p:cNvCxnSpPr>
            <p:nvPr/>
          </p:nvCxnSpPr>
          <p:spPr>
            <a:xfrm flipH="1">
              <a:off x="5438543" y="3886200"/>
              <a:ext cx="581257" cy="609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6" idx="2"/>
              <a:endCxn id="35" idx="0"/>
            </p:cNvCxnSpPr>
            <p:nvPr/>
          </p:nvCxnSpPr>
          <p:spPr>
            <a:xfrm>
              <a:off x="6019800" y="3886200"/>
              <a:ext cx="1103970" cy="609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0" idx="2"/>
              <a:endCxn id="27" idx="0"/>
            </p:cNvCxnSpPr>
            <p:nvPr/>
          </p:nvCxnSpPr>
          <p:spPr>
            <a:xfrm flipH="1">
              <a:off x="1671544" y="4953000"/>
              <a:ext cx="538256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0" idx="2"/>
              <a:endCxn id="29" idx="0"/>
            </p:cNvCxnSpPr>
            <p:nvPr/>
          </p:nvCxnSpPr>
          <p:spPr>
            <a:xfrm>
              <a:off x="2209800" y="4953000"/>
              <a:ext cx="506241" cy="4621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2" idx="2"/>
              <a:endCxn id="31" idx="0"/>
            </p:cNvCxnSpPr>
            <p:nvPr/>
          </p:nvCxnSpPr>
          <p:spPr>
            <a:xfrm flipH="1">
              <a:off x="5108010" y="4953000"/>
              <a:ext cx="330533" cy="4547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2" idx="2"/>
              <a:endCxn id="33" idx="0"/>
            </p:cNvCxnSpPr>
            <p:nvPr/>
          </p:nvCxnSpPr>
          <p:spPr>
            <a:xfrm>
              <a:off x="5438543" y="4953000"/>
              <a:ext cx="509448" cy="4503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73293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Bounding Volume Hierarchy (BVH)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traversal algorithm: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58091"/>
            <a:ext cx="4419600" cy="415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377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Bounding Volume Hierarchy (BVH)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/>
              <a:t>BVH affords significant speed-up in ray tracing:</a:t>
            </a:r>
          </a:p>
          <a:p>
            <a:pPr lvl="1"/>
            <a:r>
              <a:rPr lang="en-US" dirty="0"/>
              <a:t>This scene contains 31584 objects (all triangles except 2 spheres)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6858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93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Bounding Volume Hierarchy (BVH)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/>
              <a:t>BVH affords significant speed-up in ray tracing:</a:t>
            </a:r>
          </a:p>
          <a:p>
            <a:pPr lvl="1"/>
            <a:r>
              <a:rPr lang="en-US" dirty="0"/>
              <a:t>This scene contains 31584 objects (all triangles except 2 spheres)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6858000" cy="3429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4161" y="2667000"/>
            <a:ext cx="4395439" cy="2667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No-BVH</a:t>
            </a:r>
          </a:p>
          <a:p>
            <a:pPr algn="ctr"/>
            <a:r>
              <a:rPr lang="en-US" dirty="0"/>
              <a:t>Total rendering time: 12 </a:t>
            </a:r>
            <a:r>
              <a:rPr lang="en-US" dirty="0" err="1"/>
              <a:t>mins</a:t>
            </a:r>
            <a:r>
              <a:rPr lang="en-US" dirty="0"/>
              <a:t> 33 secs</a:t>
            </a:r>
          </a:p>
          <a:p>
            <a:pPr algn="ctr"/>
            <a:r>
              <a:rPr lang="en-US" dirty="0"/>
              <a:t>Test conducted on</a:t>
            </a:r>
          </a:p>
          <a:p>
            <a:pPr algn="ctr"/>
            <a:r>
              <a:rPr lang="en-US" dirty="0"/>
              <a:t>Intel Core i7 960 CPU</a:t>
            </a:r>
          </a:p>
          <a:p>
            <a:pPr algn="ctr"/>
            <a:r>
              <a:rPr lang="en-US" dirty="0"/>
              <a:t>with 8 cores at 3.2GHz  </a:t>
            </a:r>
          </a:p>
        </p:txBody>
      </p:sp>
    </p:spTree>
    <p:extLst>
      <p:ext uri="{BB962C8B-B14F-4D97-AF65-F5344CB8AC3E}">
        <p14:creationId xmlns:p14="http://schemas.microsoft.com/office/powerpoint/2010/main" val="42915153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Bounding Volume Hierarchy (BVH)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/>
              <a:t>BVH affords significant speed-up in ray tracing:</a:t>
            </a:r>
          </a:p>
          <a:p>
            <a:pPr lvl="1"/>
            <a:r>
              <a:rPr lang="en-US" dirty="0"/>
              <a:t>This scene contains 31584 objects (all triangles except 2 spheres)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6858000" cy="3429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4161" y="2667000"/>
            <a:ext cx="4395439" cy="2667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No-BVH</a:t>
            </a:r>
          </a:p>
          <a:p>
            <a:pPr algn="ctr"/>
            <a:r>
              <a:rPr lang="en-US" dirty="0"/>
              <a:t>Total rendering time: 12 </a:t>
            </a:r>
            <a:r>
              <a:rPr lang="en-US" dirty="0" err="1"/>
              <a:t>mins</a:t>
            </a:r>
            <a:r>
              <a:rPr lang="en-US" dirty="0"/>
              <a:t> 33 secs</a:t>
            </a:r>
          </a:p>
          <a:p>
            <a:pPr algn="ctr"/>
            <a:r>
              <a:rPr lang="en-US" dirty="0"/>
              <a:t>Test conducted on</a:t>
            </a:r>
          </a:p>
          <a:p>
            <a:pPr algn="ctr"/>
            <a:r>
              <a:rPr lang="en-US" dirty="0"/>
              <a:t>Intel Core i7 960 CPU</a:t>
            </a:r>
          </a:p>
          <a:p>
            <a:pPr algn="ctr"/>
            <a:r>
              <a:rPr lang="en-US" dirty="0"/>
              <a:t>with 8 cores at 3.2GHz 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672361" y="2665141"/>
            <a:ext cx="4395439" cy="2667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With-BVH</a:t>
            </a:r>
          </a:p>
          <a:p>
            <a:pPr algn="ctr"/>
            <a:r>
              <a:rPr lang="en-US" dirty="0"/>
              <a:t>Total rendering time: 1.2 secs</a:t>
            </a:r>
          </a:p>
          <a:p>
            <a:pPr algn="ctr"/>
            <a:r>
              <a:rPr lang="en-US" dirty="0"/>
              <a:t>Test conducted on</a:t>
            </a:r>
          </a:p>
          <a:p>
            <a:pPr algn="ctr"/>
            <a:r>
              <a:rPr lang="en-US" dirty="0"/>
              <a:t>Intel Core i7 960 CPU</a:t>
            </a:r>
          </a:p>
          <a:p>
            <a:pPr algn="ctr"/>
            <a:r>
              <a:rPr lang="en-US" dirty="0"/>
              <a:t>with 8 cores at 3.2GHz</a:t>
            </a:r>
          </a:p>
        </p:txBody>
      </p:sp>
    </p:spTree>
    <p:extLst>
      <p:ext uri="{BB962C8B-B14F-4D97-AF65-F5344CB8AC3E}">
        <p14:creationId xmlns:p14="http://schemas.microsoft.com/office/powerpoint/2010/main" val="2674039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8A884-9DA2-477A-B78D-7BE8B3A8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Theorem Proofs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7927D-6659-4333-B95D-9DCD89071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Does a single triangle satisfy the Euler theorem?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 in fact it creates 2 regions not 1:</a:t>
            </a:r>
          </a:p>
          <a:p>
            <a:pPr lvl="1"/>
            <a:r>
              <a:rPr lang="en-US" dirty="0"/>
              <a:t>One inside of the triangle and one outside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1E8F3-596F-4B18-98E9-09614C94E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977D2-18CB-4CC5-84F9-D5766FCF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2E8A2B-03A5-4949-B062-9BD22047886A}"/>
              </a:ext>
            </a:extLst>
          </p:cNvPr>
          <p:cNvGrpSpPr/>
          <p:nvPr/>
        </p:nvGrpSpPr>
        <p:grpSpPr>
          <a:xfrm>
            <a:off x="2667000" y="2133600"/>
            <a:ext cx="1652974" cy="1611381"/>
            <a:chOff x="3276600" y="2328000"/>
            <a:chExt cx="1652974" cy="1611381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B7CA932E-6328-4818-B24D-E64E74F1BB04}"/>
                </a:ext>
              </a:extLst>
            </p:cNvPr>
            <p:cNvSpPr/>
            <p:nvPr/>
          </p:nvSpPr>
          <p:spPr>
            <a:xfrm rot="1451277">
              <a:off x="3557974" y="2343652"/>
              <a:ext cx="1371600" cy="12954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522B0F9-EACB-4988-92B3-8B4E4AB39280}"/>
                </a:ext>
              </a:extLst>
            </p:cNvPr>
            <p:cNvSpPr/>
            <p:nvPr/>
          </p:nvSpPr>
          <p:spPr>
            <a:xfrm>
              <a:off x="4441200" y="232800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407D3DB-21CC-4805-AB99-C6493047EEBD}"/>
                </a:ext>
              </a:extLst>
            </p:cNvPr>
            <p:cNvSpPr/>
            <p:nvPr/>
          </p:nvSpPr>
          <p:spPr>
            <a:xfrm>
              <a:off x="3276600" y="320040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5B9504-D6FB-474A-B0A1-96072ED4E59A}"/>
                </a:ext>
              </a:extLst>
            </p:cNvPr>
            <p:cNvSpPr/>
            <p:nvPr/>
          </p:nvSpPr>
          <p:spPr>
            <a:xfrm>
              <a:off x="4543200" y="3786981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063C70-FAB7-46C6-8CDD-3D0D2D492819}"/>
              </a:ext>
            </a:extLst>
          </p:cNvPr>
          <p:cNvGrpSpPr/>
          <p:nvPr/>
        </p:nvGrpSpPr>
        <p:grpSpPr>
          <a:xfrm>
            <a:off x="2669400" y="4743660"/>
            <a:ext cx="1652974" cy="1611381"/>
            <a:chOff x="3276600" y="2328000"/>
            <a:chExt cx="1652974" cy="1611381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9C86313C-39B2-4DAE-BD5A-F4EFB764C964}"/>
                </a:ext>
              </a:extLst>
            </p:cNvPr>
            <p:cNvSpPr/>
            <p:nvPr/>
          </p:nvSpPr>
          <p:spPr>
            <a:xfrm rot="1451277">
              <a:off x="3557974" y="2343652"/>
              <a:ext cx="1371600" cy="12954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45A71C4-BA51-477F-9C4E-46132176496C}"/>
                </a:ext>
              </a:extLst>
            </p:cNvPr>
            <p:cNvSpPr/>
            <p:nvPr/>
          </p:nvSpPr>
          <p:spPr>
            <a:xfrm>
              <a:off x="4441200" y="232800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1960C8D-733B-4864-BF20-EBA09903539B}"/>
                </a:ext>
              </a:extLst>
            </p:cNvPr>
            <p:cNvSpPr/>
            <p:nvPr/>
          </p:nvSpPr>
          <p:spPr>
            <a:xfrm>
              <a:off x="3276600" y="320040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54164CE-268B-4F98-A38F-140A99DC9544}"/>
                </a:ext>
              </a:extLst>
            </p:cNvPr>
            <p:cNvSpPr/>
            <p:nvPr/>
          </p:nvSpPr>
          <p:spPr>
            <a:xfrm>
              <a:off x="4543200" y="3786981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57469BC-9A11-417B-B77C-F08BBDAA35D8}"/>
              </a:ext>
            </a:extLst>
          </p:cNvPr>
          <p:cNvSpPr txBox="1"/>
          <p:nvPr/>
        </p:nvSpPr>
        <p:spPr>
          <a:xfrm>
            <a:off x="4721944" y="2401669"/>
            <a:ext cx="4193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Seemingly no because V = 3, E = 3, F 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 - E + F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9CDE6-0F4F-471F-89FD-9E18983DFD67}"/>
              </a:ext>
            </a:extLst>
          </p:cNvPr>
          <p:cNvSpPr txBox="1"/>
          <p:nvPr/>
        </p:nvSpPr>
        <p:spPr>
          <a:xfrm>
            <a:off x="3369874" y="543139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0F4B13-C959-4512-A311-67DE87B1F074}"/>
              </a:ext>
            </a:extLst>
          </p:cNvPr>
          <p:cNvSpPr txBox="1"/>
          <p:nvPr/>
        </p:nvSpPr>
        <p:spPr>
          <a:xfrm>
            <a:off x="2537400" y="48884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4B18DA-049B-4209-9274-46AC936168A3}"/>
              </a:ext>
            </a:extLst>
          </p:cNvPr>
          <p:cNvSpPr txBox="1"/>
          <p:nvPr/>
        </p:nvSpPr>
        <p:spPr>
          <a:xfrm>
            <a:off x="4456472" y="4871020"/>
            <a:ext cx="3119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 actually V = 3, E = 3, F =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 - E + F =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46D61A-9156-44DE-85D6-B0014A9D0716}"/>
              </a:ext>
            </a:extLst>
          </p:cNvPr>
          <p:cNvSpPr txBox="1"/>
          <p:nvPr/>
        </p:nvSpPr>
        <p:spPr>
          <a:xfrm rot="19800000">
            <a:off x="-21956" y="349154"/>
            <a:ext cx="159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For the curious</a:t>
            </a:r>
          </a:p>
        </p:txBody>
      </p:sp>
    </p:spTree>
    <p:extLst>
      <p:ext uri="{BB962C8B-B14F-4D97-AF65-F5344CB8AC3E}">
        <p14:creationId xmlns:p14="http://schemas.microsoft.com/office/powerpoint/2010/main" val="196238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8D0D8-86A2-4E62-83F4-D74966C7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Theorem Proofs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594B0-0D50-498C-B447-DB60C85FA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graphs are all connected planar graphs and therefore satisfy the Euler theorem: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A9040-2CC6-4FA0-968B-39B9C8396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F2FC8-4B0E-4951-B8AA-C4C7240A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C63733-17B8-416F-A6EA-50F4CA9CC5B3}"/>
              </a:ext>
            </a:extLst>
          </p:cNvPr>
          <p:cNvCxnSpPr/>
          <p:nvPr/>
        </p:nvCxnSpPr>
        <p:spPr>
          <a:xfrm flipV="1">
            <a:off x="762000" y="2590800"/>
            <a:ext cx="1371600" cy="609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95D2584-CCB3-4F51-BE7B-39FDB60AB2CA}"/>
              </a:ext>
            </a:extLst>
          </p:cNvPr>
          <p:cNvSpPr/>
          <p:nvPr/>
        </p:nvSpPr>
        <p:spPr>
          <a:xfrm>
            <a:off x="2057400" y="2514600"/>
            <a:ext cx="152400" cy="152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8EF494-6ADC-4E28-8676-BF9F65F31E05}"/>
              </a:ext>
            </a:extLst>
          </p:cNvPr>
          <p:cNvSpPr/>
          <p:nvPr/>
        </p:nvSpPr>
        <p:spPr>
          <a:xfrm>
            <a:off x="685800" y="3124200"/>
            <a:ext cx="152400" cy="152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B4873-26B6-41E3-8076-300FEA0B0B0B}"/>
              </a:ext>
            </a:extLst>
          </p:cNvPr>
          <p:cNvSpPr txBox="1"/>
          <p:nvPr/>
        </p:nvSpPr>
        <p:spPr>
          <a:xfrm>
            <a:off x="1219200" y="2945105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= 2, E = 1, F = 1 so V – E + F = 2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3FADC4-33F8-4C64-BE39-3540D33CCF2C}"/>
              </a:ext>
            </a:extLst>
          </p:cNvPr>
          <p:cNvGrpSpPr/>
          <p:nvPr/>
        </p:nvGrpSpPr>
        <p:grpSpPr>
          <a:xfrm>
            <a:off x="4467835" y="2327667"/>
            <a:ext cx="3534548" cy="1240115"/>
            <a:chOff x="956883" y="3907115"/>
            <a:chExt cx="3534548" cy="124011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26AED09-406C-400D-8248-1912A9BAA5DE}"/>
                </a:ext>
              </a:extLst>
            </p:cNvPr>
            <p:cNvCxnSpPr/>
            <p:nvPr/>
          </p:nvCxnSpPr>
          <p:spPr>
            <a:xfrm flipV="1">
              <a:off x="1033083" y="3983315"/>
              <a:ext cx="1371600" cy="6096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468956C-FE8B-4AC4-B2FB-93DB3242BB2C}"/>
                </a:ext>
              </a:extLst>
            </p:cNvPr>
            <p:cNvSpPr/>
            <p:nvPr/>
          </p:nvSpPr>
          <p:spPr>
            <a:xfrm>
              <a:off x="956883" y="4516715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2A9ADB-D5ED-468A-8DF7-EC47D0C6CBF8}"/>
                </a:ext>
              </a:extLst>
            </p:cNvPr>
            <p:cNvSpPr txBox="1"/>
            <p:nvPr/>
          </p:nvSpPr>
          <p:spPr>
            <a:xfrm>
              <a:off x="2709483" y="4103449"/>
              <a:ext cx="17819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 = 3, E = 2, F = 1 so V – E + F =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93E01F-8A4A-4C7C-A507-6E79A8711E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4591" y="3997466"/>
              <a:ext cx="776836" cy="10762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D7E442-B022-460C-897C-A36ABD014E1B}"/>
                </a:ext>
              </a:extLst>
            </p:cNvPr>
            <p:cNvSpPr/>
            <p:nvPr/>
          </p:nvSpPr>
          <p:spPr>
            <a:xfrm>
              <a:off x="1566483" y="499483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72E89E-157D-4569-B88F-B1F326D74FC6}"/>
                </a:ext>
              </a:extLst>
            </p:cNvPr>
            <p:cNvSpPr/>
            <p:nvPr/>
          </p:nvSpPr>
          <p:spPr>
            <a:xfrm>
              <a:off x="2328483" y="3907115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806829-8781-4575-8C5E-F5018C42FD6F}"/>
              </a:ext>
            </a:extLst>
          </p:cNvPr>
          <p:cNvGrpSpPr/>
          <p:nvPr/>
        </p:nvGrpSpPr>
        <p:grpSpPr>
          <a:xfrm>
            <a:off x="486000" y="3964355"/>
            <a:ext cx="1652974" cy="1611381"/>
            <a:chOff x="3276600" y="2328000"/>
            <a:chExt cx="1652974" cy="1611381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C9B40CA-DCB6-4213-971C-1ABC35F3CAD4}"/>
                </a:ext>
              </a:extLst>
            </p:cNvPr>
            <p:cNvSpPr/>
            <p:nvPr/>
          </p:nvSpPr>
          <p:spPr>
            <a:xfrm rot="1451277">
              <a:off x="3557974" y="2343652"/>
              <a:ext cx="1371600" cy="12954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182E2A6-58DE-45D9-A4FB-4E7EA492C5C6}"/>
                </a:ext>
              </a:extLst>
            </p:cNvPr>
            <p:cNvSpPr/>
            <p:nvPr/>
          </p:nvSpPr>
          <p:spPr>
            <a:xfrm>
              <a:off x="4441200" y="232800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973F72C-67D6-4D77-B52C-7AD30F8BD38C}"/>
                </a:ext>
              </a:extLst>
            </p:cNvPr>
            <p:cNvSpPr/>
            <p:nvPr/>
          </p:nvSpPr>
          <p:spPr>
            <a:xfrm>
              <a:off x="3276600" y="320040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945E975-0587-402F-B2C0-C5BB5B96AD7E}"/>
                </a:ext>
              </a:extLst>
            </p:cNvPr>
            <p:cNvSpPr/>
            <p:nvPr/>
          </p:nvSpPr>
          <p:spPr>
            <a:xfrm>
              <a:off x="4543200" y="3786981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B4F14E2-D00E-4DAA-A310-5CA9EF73ABCC}"/>
              </a:ext>
            </a:extLst>
          </p:cNvPr>
          <p:cNvSpPr txBox="1"/>
          <p:nvPr/>
        </p:nvSpPr>
        <p:spPr>
          <a:xfrm>
            <a:off x="1905000" y="41910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= 3, E = 3, F = 2 so V – E + F = 2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556501F-8632-4FD5-B6B6-72D4B44D3410}"/>
              </a:ext>
            </a:extLst>
          </p:cNvPr>
          <p:cNvGrpSpPr/>
          <p:nvPr/>
        </p:nvGrpSpPr>
        <p:grpSpPr>
          <a:xfrm>
            <a:off x="4432755" y="4067834"/>
            <a:ext cx="3339645" cy="2231861"/>
            <a:chOff x="3795190" y="4067834"/>
            <a:chExt cx="3339645" cy="223186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03B996B-3FAB-44AE-A5D5-2217CCA03CDA}"/>
                </a:ext>
              </a:extLst>
            </p:cNvPr>
            <p:cNvCxnSpPr/>
            <p:nvPr/>
          </p:nvCxnSpPr>
          <p:spPr>
            <a:xfrm flipV="1">
              <a:off x="3871390" y="5613895"/>
              <a:ext cx="1371600" cy="6096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6E14660-D0A8-44BC-84A2-32A6F1BFD1CB}"/>
                </a:ext>
              </a:extLst>
            </p:cNvPr>
            <p:cNvGrpSpPr/>
            <p:nvPr/>
          </p:nvGrpSpPr>
          <p:grpSpPr>
            <a:xfrm>
              <a:off x="3887035" y="4067834"/>
              <a:ext cx="1652974" cy="1611381"/>
              <a:chOff x="3276600" y="2328000"/>
              <a:chExt cx="1652974" cy="1611381"/>
            </a:xfrm>
          </p:grpSpPr>
          <p:sp>
            <p:nvSpPr>
              <p:cNvPr id="29" name="Isosceles Triangle 28">
                <a:extLst>
                  <a:ext uri="{FF2B5EF4-FFF2-40B4-BE49-F238E27FC236}">
                    <a16:creationId xmlns:a16="http://schemas.microsoft.com/office/drawing/2014/main" id="{0550EEF5-329F-4C66-8DAC-8482059DD860}"/>
                  </a:ext>
                </a:extLst>
              </p:cNvPr>
              <p:cNvSpPr/>
              <p:nvPr/>
            </p:nvSpPr>
            <p:spPr>
              <a:xfrm rot="1451277">
                <a:off x="3557974" y="2343652"/>
                <a:ext cx="1371600" cy="12954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7E36DFC-9783-4823-A378-C24136EFCB8F}"/>
                  </a:ext>
                </a:extLst>
              </p:cNvPr>
              <p:cNvSpPr/>
              <p:nvPr/>
            </p:nvSpPr>
            <p:spPr>
              <a:xfrm>
                <a:off x="4441200" y="2328000"/>
                <a:ext cx="152400" cy="152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3DD0454-BB72-4EFE-A4C9-218E941CACF0}"/>
                  </a:ext>
                </a:extLst>
              </p:cNvPr>
              <p:cNvSpPr/>
              <p:nvPr/>
            </p:nvSpPr>
            <p:spPr>
              <a:xfrm>
                <a:off x="3276600" y="3200400"/>
                <a:ext cx="152400" cy="152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D82E3C2-E43B-4A7D-B764-B3D4CEC2C824}"/>
                  </a:ext>
                </a:extLst>
              </p:cNvPr>
              <p:cNvSpPr/>
              <p:nvPr/>
            </p:nvSpPr>
            <p:spPr>
              <a:xfrm>
                <a:off x="4543200" y="3786981"/>
                <a:ext cx="152400" cy="152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5FE8013-0682-429F-92AC-3730FD0711C5}"/>
                </a:ext>
              </a:extLst>
            </p:cNvPr>
            <p:cNvSpPr txBox="1"/>
            <p:nvPr/>
          </p:nvSpPr>
          <p:spPr>
            <a:xfrm>
              <a:off x="5306035" y="4294479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 = 4, E = 4, F = 2 so V – E + F = 2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DB8C42B-BA23-4B32-9CA1-6D2142975AB9}"/>
                </a:ext>
              </a:extLst>
            </p:cNvPr>
            <p:cNvSpPr/>
            <p:nvPr/>
          </p:nvSpPr>
          <p:spPr>
            <a:xfrm>
              <a:off x="3795190" y="6147295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E1EBF5A-61D5-48F1-9E6A-E86B0A8FC7C6}"/>
              </a:ext>
            </a:extLst>
          </p:cNvPr>
          <p:cNvSpPr txBox="1"/>
          <p:nvPr/>
        </p:nvSpPr>
        <p:spPr>
          <a:xfrm rot="19800000">
            <a:off x="-21956" y="349154"/>
            <a:ext cx="159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For the curious</a:t>
            </a:r>
          </a:p>
        </p:txBody>
      </p:sp>
    </p:spTree>
    <p:extLst>
      <p:ext uri="{BB962C8B-B14F-4D97-AF65-F5344CB8AC3E}">
        <p14:creationId xmlns:p14="http://schemas.microsoft.com/office/powerpoint/2010/main" val="32665214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ABFA3-A8B5-4526-A44E-14ED87D16BBC}"/>
              </a:ext>
            </a:extLst>
          </p:cNvPr>
          <p:cNvCxnSpPr>
            <a:cxnSpLocks/>
          </p:cNvCxnSpPr>
          <p:nvPr/>
        </p:nvCxnSpPr>
        <p:spPr>
          <a:xfrm flipV="1">
            <a:off x="6303696" y="4280688"/>
            <a:ext cx="412693" cy="655454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FF92CA-6A07-4074-AEB5-E25117D3BA39}"/>
              </a:ext>
            </a:extLst>
          </p:cNvPr>
          <p:cNvCxnSpPr>
            <a:cxnSpLocks/>
          </p:cNvCxnSpPr>
          <p:nvPr/>
        </p:nvCxnSpPr>
        <p:spPr>
          <a:xfrm flipV="1">
            <a:off x="1507816" y="4318114"/>
            <a:ext cx="690039" cy="53882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49ADB5A-20A0-47DE-9E20-E54EFCCB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Theorem Proofs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FAA4-732F-4D75-BCDD-AF84C0CA0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Proof by induction: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Base case: </a:t>
            </a:r>
            <a:r>
              <a:rPr lang="en-US" dirty="0"/>
              <a:t>we already verified the theorem to be true for several base cases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Inductive case: </a:t>
            </a:r>
            <a:r>
              <a:rPr lang="en-US" dirty="0"/>
              <a:t>Assume that the formula holds for n edges, and show that it will hold for n+1 edges</a:t>
            </a:r>
          </a:p>
          <a:p>
            <a:pPr marL="1314450" lvl="2" indent="-457200"/>
            <a:r>
              <a:rPr lang="en-US" dirty="0"/>
              <a:t>When we add a new edge (</a:t>
            </a:r>
            <a:r>
              <a:rPr lang="en-US" dirty="0">
                <a:solidFill>
                  <a:srgbClr val="92D050"/>
                </a:solidFill>
              </a:rPr>
              <a:t>green</a:t>
            </a:r>
            <a:r>
              <a:rPr lang="en-US" dirty="0"/>
              <a:t>) to a connected planar graph while still keeping it connected and planar, one of the following can happen:</a:t>
            </a:r>
          </a:p>
          <a:p>
            <a:pPr marL="1314450" lvl="3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BBB126-E541-4FDA-9DA6-5749C9977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0B97B6-72C3-4AA7-A0F6-A87EE65D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57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E955ED5-22F2-42EB-94AE-DCA4843C2681}"/>
              </a:ext>
            </a:extLst>
          </p:cNvPr>
          <p:cNvSpPr/>
          <p:nvPr/>
        </p:nvSpPr>
        <p:spPr>
          <a:xfrm>
            <a:off x="381000" y="4086751"/>
            <a:ext cx="1676935" cy="1634591"/>
          </a:xfrm>
          <a:custGeom>
            <a:avLst/>
            <a:gdLst>
              <a:gd name="connsiteX0" fmla="*/ 188000 w 1676935"/>
              <a:gd name="connsiteY0" fmla="*/ 525983 h 1634591"/>
              <a:gd name="connsiteX1" fmla="*/ 131356 w 1676935"/>
              <a:gd name="connsiteY1" fmla="*/ 534075 h 1634591"/>
              <a:gd name="connsiteX2" fmla="*/ 107080 w 1676935"/>
              <a:gd name="connsiteY2" fmla="*/ 558351 h 1634591"/>
              <a:gd name="connsiteX3" fmla="*/ 58527 w 1676935"/>
              <a:gd name="connsiteY3" fmla="*/ 590719 h 1634591"/>
              <a:gd name="connsiteX4" fmla="*/ 9975 w 1676935"/>
              <a:gd name="connsiteY4" fmla="*/ 639271 h 1634591"/>
              <a:gd name="connsiteX5" fmla="*/ 9975 w 1676935"/>
              <a:gd name="connsiteY5" fmla="*/ 801112 h 1634591"/>
              <a:gd name="connsiteX6" fmla="*/ 58527 w 1676935"/>
              <a:gd name="connsiteY6" fmla="*/ 857756 h 1634591"/>
              <a:gd name="connsiteX7" fmla="*/ 90896 w 1676935"/>
              <a:gd name="connsiteY7" fmla="*/ 890124 h 1634591"/>
              <a:gd name="connsiteX8" fmla="*/ 139448 w 1676935"/>
              <a:gd name="connsiteY8" fmla="*/ 938676 h 1634591"/>
              <a:gd name="connsiteX9" fmla="*/ 196092 w 1676935"/>
              <a:gd name="connsiteY9" fmla="*/ 979137 h 1634591"/>
              <a:gd name="connsiteX10" fmla="*/ 228460 w 1676935"/>
              <a:gd name="connsiteY10" fmla="*/ 1003413 h 1634591"/>
              <a:gd name="connsiteX11" fmla="*/ 285104 w 1676935"/>
              <a:gd name="connsiteY11" fmla="*/ 1060057 h 1634591"/>
              <a:gd name="connsiteX12" fmla="*/ 309381 w 1676935"/>
              <a:gd name="connsiteY12" fmla="*/ 1084333 h 1634591"/>
              <a:gd name="connsiteX13" fmla="*/ 301288 w 1676935"/>
              <a:gd name="connsiteY13" fmla="*/ 1189529 h 1634591"/>
              <a:gd name="connsiteX14" fmla="*/ 252736 w 1676935"/>
              <a:gd name="connsiteY14" fmla="*/ 1254266 h 1634591"/>
              <a:gd name="connsiteX15" fmla="*/ 220368 w 1676935"/>
              <a:gd name="connsiteY15" fmla="*/ 1310910 h 1634591"/>
              <a:gd name="connsiteX16" fmla="*/ 212276 w 1676935"/>
              <a:gd name="connsiteY16" fmla="*/ 1335186 h 1634591"/>
              <a:gd name="connsiteX17" fmla="*/ 228460 w 1676935"/>
              <a:gd name="connsiteY17" fmla="*/ 1440383 h 1634591"/>
              <a:gd name="connsiteX18" fmla="*/ 236552 w 1676935"/>
              <a:gd name="connsiteY18" fmla="*/ 1464659 h 1634591"/>
              <a:gd name="connsiteX19" fmla="*/ 277012 w 1676935"/>
              <a:gd name="connsiteY19" fmla="*/ 1497027 h 1634591"/>
              <a:gd name="connsiteX20" fmla="*/ 341749 w 1676935"/>
              <a:gd name="connsiteY20" fmla="*/ 1545579 h 1634591"/>
              <a:gd name="connsiteX21" fmla="*/ 366025 w 1676935"/>
              <a:gd name="connsiteY21" fmla="*/ 1569855 h 1634591"/>
              <a:gd name="connsiteX22" fmla="*/ 430761 w 1676935"/>
              <a:gd name="connsiteY22" fmla="*/ 1610315 h 1634591"/>
              <a:gd name="connsiteX23" fmla="*/ 455037 w 1676935"/>
              <a:gd name="connsiteY23" fmla="*/ 1618407 h 1634591"/>
              <a:gd name="connsiteX24" fmla="*/ 560234 w 1676935"/>
              <a:gd name="connsiteY24" fmla="*/ 1634591 h 1634591"/>
              <a:gd name="connsiteX25" fmla="*/ 705890 w 1676935"/>
              <a:gd name="connsiteY25" fmla="*/ 1626499 h 1634591"/>
              <a:gd name="connsiteX26" fmla="*/ 730166 w 1676935"/>
              <a:gd name="connsiteY26" fmla="*/ 1618407 h 1634591"/>
              <a:gd name="connsiteX27" fmla="*/ 770627 w 1676935"/>
              <a:gd name="connsiteY27" fmla="*/ 1602223 h 1634591"/>
              <a:gd name="connsiteX28" fmla="*/ 794903 w 1676935"/>
              <a:gd name="connsiteY28" fmla="*/ 1577947 h 1634591"/>
              <a:gd name="connsiteX29" fmla="*/ 827271 w 1676935"/>
              <a:gd name="connsiteY29" fmla="*/ 1464659 h 1634591"/>
              <a:gd name="connsiteX30" fmla="*/ 835363 w 1676935"/>
              <a:gd name="connsiteY30" fmla="*/ 1440383 h 1634591"/>
              <a:gd name="connsiteX31" fmla="*/ 851547 w 1676935"/>
              <a:gd name="connsiteY31" fmla="*/ 1416106 h 1634591"/>
              <a:gd name="connsiteX32" fmla="*/ 900099 w 1676935"/>
              <a:gd name="connsiteY32" fmla="*/ 1359462 h 1634591"/>
              <a:gd name="connsiteX33" fmla="*/ 948651 w 1676935"/>
              <a:gd name="connsiteY33" fmla="*/ 1327094 h 1634591"/>
              <a:gd name="connsiteX34" fmla="*/ 1013388 w 1676935"/>
              <a:gd name="connsiteY34" fmla="*/ 1302818 h 1634591"/>
              <a:gd name="connsiteX35" fmla="*/ 1183320 w 1676935"/>
              <a:gd name="connsiteY35" fmla="*/ 1335186 h 1634591"/>
              <a:gd name="connsiteX36" fmla="*/ 1199504 w 1676935"/>
              <a:gd name="connsiteY36" fmla="*/ 1359462 h 1634591"/>
              <a:gd name="connsiteX37" fmla="*/ 1256149 w 1676935"/>
              <a:gd name="connsiteY37" fmla="*/ 1432291 h 1634591"/>
              <a:gd name="connsiteX38" fmla="*/ 1304701 w 1676935"/>
              <a:gd name="connsiteY38" fmla="*/ 1488935 h 1634591"/>
              <a:gd name="connsiteX39" fmla="*/ 1328977 w 1676935"/>
              <a:gd name="connsiteY39" fmla="*/ 1505119 h 1634591"/>
              <a:gd name="connsiteX40" fmla="*/ 1361345 w 1676935"/>
              <a:gd name="connsiteY40" fmla="*/ 1513211 h 1634591"/>
              <a:gd name="connsiteX41" fmla="*/ 1426081 w 1676935"/>
              <a:gd name="connsiteY41" fmla="*/ 1505119 h 1634591"/>
              <a:gd name="connsiteX42" fmla="*/ 1531278 w 1676935"/>
              <a:gd name="connsiteY42" fmla="*/ 1448475 h 1634591"/>
              <a:gd name="connsiteX43" fmla="*/ 1555554 w 1676935"/>
              <a:gd name="connsiteY43" fmla="*/ 1424198 h 1634591"/>
              <a:gd name="connsiteX44" fmla="*/ 1579830 w 1676935"/>
              <a:gd name="connsiteY44" fmla="*/ 1408014 h 1634591"/>
              <a:gd name="connsiteX45" fmla="*/ 1628382 w 1676935"/>
              <a:gd name="connsiteY45" fmla="*/ 1335186 h 1634591"/>
              <a:gd name="connsiteX46" fmla="*/ 1644566 w 1676935"/>
              <a:gd name="connsiteY46" fmla="*/ 1286634 h 1634591"/>
              <a:gd name="connsiteX47" fmla="*/ 1652658 w 1676935"/>
              <a:gd name="connsiteY47" fmla="*/ 1262358 h 1634591"/>
              <a:gd name="connsiteX48" fmla="*/ 1660750 w 1676935"/>
              <a:gd name="connsiteY48" fmla="*/ 1181437 h 1634591"/>
              <a:gd name="connsiteX49" fmla="*/ 1668842 w 1676935"/>
              <a:gd name="connsiteY49" fmla="*/ 1149069 h 1634591"/>
              <a:gd name="connsiteX50" fmla="*/ 1676935 w 1676935"/>
              <a:gd name="connsiteY50" fmla="*/ 1108609 h 1634591"/>
              <a:gd name="connsiteX51" fmla="*/ 1668842 w 1676935"/>
              <a:gd name="connsiteY51" fmla="*/ 1051965 h 1634591"/>
              <a:gd name="connsiteX52" fmla="*/ 1579830 w 1676935"/>
              <a:gd name="connsiteY52" fmla="*/ 954860 h 1634591"/>
              <a:gd name="connsiteX53" fmla="*/ 1515094 w 1676935"/>
              <a:gd name="connsiteY53" fmla="*/ 914400 h 1634591"/>
              <a:gd name="connsiteX54" fmla="*/ 1482726 w 1676935"/>
              <a:gd name="connsiteY54" fmla="*/ 890124 h 1634591"/>
              <a:gd name="connsiteX55" fmla="*/ 1377529 w 1676935"/>
              <a:gd name="connsiteY55" fmla="*/ 857756 h 1634591"/>
              <a:gd name="connsiteX56" fmla="*/ 1328977 w 1676935"/>
              <a:gd name="connsiteY56" fmla="*/ 849664 h 1634591"/>
              <a:gd name="connsiteX57" fmla="*/ 1078124 w 1676935"/>
              <a:gd name="connsiteY57" fmla="*/ 841572 h 1634591"/>
              <a:gd name="connsiteX58" fmla="*/ 1021480 w 1676935"/>
              <a:gd name="connsiteY58" fmla="*/ 784928 h 1634591"/>
              <a:gd name="connsiteX59" fmla="*/ 981019 w 1676935"/>
              <a:gd name="connsiteY59" fmla="*/ 728283 h 1634591"/>
              <a:gd name="connsiteX60" fmla="*/ 948651 w 1676935"/>
              <a:gd name="connsiteY60" fmla="*/ 671639 h 1634591"/>
              <a:gd name="connsiteX61" fmla="*/ 940559 w 1676935"/>
              <a:gd name="connsiteY61" fmla="*/ 631179 h 1634591"/>
              <a:gd name="connsiteX62" fmla="*/ 924375 w 1676935"/>
              <a:gd name="connsiteY62" fmla="*/ 606903 h 1634591"/>
              <a:gd name="connsiteX63" fmla="*/ 932467 w 1676935"/>
              <a:gd name="connsiteY63" fmla="*/ 461246 h 1634591"/>
              <a:gd name="connsiteX64" fmla="*/ 972927 w 1676935"/>
              <a:gd name="connsiteY64" fmla="*/ 420786 h 1634591"/>
              <a:gd name="connsiteX65" fmla="*/ 1005296 w 1676935"/>
              <a:gd name="connsiteY65" fmla="*/ 396510 h 1634591"/>
              <a:gd name="connsiteX66" fmla="*/ 1029572 w 1676935"/>
              <a:gd name="connsiteY66" fmla="*/ 388418 h 1634591"/>
              <a:gd name="connsiteX67" fmla="*/ 1126676 w 1676935"/>
              <a:gd name="connsiteY67" fmla="*/ 347958 h 1634591"/>
              <a:gd name="connsiteX68" fmla="*/ 1142860 w 1676935"/>
              <a:gd name="connsiteY68" fmla="*/ 315590 h 1634591"/>
              <a:gd name="connsiteX69" fmla="*/ 1126676 w 1676935"/>
              <a:gd name="connsiteY69" fmla="*/ 242761 h 1634591"/>
              <a:gd name="connsiteX70" fmla="*/ 1118584 w 1676935"/>
              <a:gd name="connsiteY70" fmla="*/ 218485 h 1634591"/>
              <a:gd name="connsiteX71" fmla="*/ 1045756 w 1676935"/>
              <a:gd name="connsiteY71" fmla="*/ 145657 h 1634591"/>
              <a:gd name="connsiteX72" fmla="*/ 989111 w 1676935"/>
              <a:gd name="connsiteY72" fmla="*/ 105197 h 1634591"/>
              <a:gd name="connsiteX73" fmla="*/ 964835 w 1676935"/>
              <a:gd name="connsiteY73" fmla="*/ 80921 h 1634591"/>
              <a:gd name="connsiteX74" fmla="*/ 867731 w 1676935"/>
              <a:gd name="connsiteY74" fmla="*/ 40460 h 1634591"/>
              <a:gd name="connsiteX75" fmla="*/ 843455 w 1676935"/>
              <a:gd name="connsiteY75" fmla="*/ 32368 h 1634591"/>
              <a:gd name="connsiteX76" fmla="*/ 794903 w 1676935"/>
              <a:gd name="connsiteY76" fmla="*/ 8092 h 1634591"/>
              <a:gd name="connsiteX77" fmla="*/ 730166 w 1676935"/>
              <a:gd name="connsiteY77" fmla="*/ 0 h 1634591"/>
              <a:gd name="connsiteX78" fmla="*/ 568326 w 1676935"/>
              <a:gd name="connsiteY78" fmla="*/ 16184 h 1634591"/>
              <a:gd name="connsiteX79" fmla="*/ 535958 w 1676935"/>
              <a:gd name="connsiteY79" fmla="*/ 40460 h 1634591"/>
              <a:gd name="connsiteX80" fmla="*/ 519773 w 1676935"/>
              <a:gd name="connsiteY80" fmla="*/ 105197 h 1634591"/>
              <a:gd name="connsiteX81" fmla="*/ 503589 w 1676935"/>
              <a:gd name="connsiteY81" fmla="*/ 250853 h 1634591"/>
              <a:gd name="connsiteX82" fmla="*/ 471221 w 1676935"/>
              <a:gd name="connsiteY82" fmla="*/ 258945 h 1634591"/>
              <a:gd name="connsiteX83" fmla="*/ 398393 w 1676935"/>
              <a:gd name="connsiteY83" fmla="*/ 275129 h 1634591"/>
              <a:gd name="connsiteX84" fmla="*/ 228460 w 1676935"/>
              <a:gd name="connsiteY84" fmla="*/ 250853 h 1634591"/>
              <a:gd name="connsiteX85" fmla="*/ 179908 w 1676935"/>
              <a:gd name="connsiteY85" fmla="*/ 234669 h 1634591"/>
              <a:gd name="connsiteX86" fmla="*/ 155632 w 1676935"/>
              <a:gd name="connsiteY86" fmla="*/ 226577 h 1634591"/>
              <a:gd name="connsiteX87" fmla="*/ 147540 w 1676935"/>
              <a:gd name="connsiteY87" fmla="*/ 323682 h 1634591"/>
              <a:gd name="connsiteX88" fmla="*/ 163724 w 1676935"/>
              <a:gd name="connsiteY88" fmla="*/ 347958 h 1634591"/>
              <a:gd name="connsiteX89" fmla="*/ 179908 w 1676935"/>
              <a:gd name="connsiteY89" fmla="*/ 396510 h 1634591"/>
              <a:gd name="connsiteX90" fmla="*/ 212276 w 1676935"/>
              <a:gd name="connsiteY90" fmla="*/ 445062 h 1634591"/>
              <a:gd name="connsiteX91" fmla="*/ 188000 w 1676935"/>
              <a:gd name="connsiteY91" fmla="*/ 461246 h 1634591"/>
              <a:gd name="connsiteX92" fmla="*/ 163724 w 1676935"/>
              <a:gd name="connsiteY92" fmla="*/ 469338 h 1634591"/>
              <a:gd name="connsiteX93" fmla="*/ 147540 w 1676935"/>
              <a:gd name="connsiteY93" fmla="*/ 493614 h 1634591"/>
              <a:gd name="connsiteX94" fmla="*/ 188000 w 1676935"/>
              <a:gd name="connsiteY94" fmla="*/ 525983 h 1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676935" h="1634591">
                <a:moveTo>
                  <a:pt x="188000" y="525983"/>
                </a:moveTo>
                <a:cubicBezTo>
                  <a:pt x="185303" y="532727"/>
                  <a:pt x="149065" y="526991"/>
                  <a:pt x="131356" y="534075"/>
                </a:cubicBezTo>
                <a:cubicBezTo>
                  <a:pt x="120731" y="538325"/>
                  <a:pt x="116113" y="551325"/>
                  <a:pt x="107080" y="558351"/>
                </a:cubicBezTo>
                <a:cubicBezTo>
                  <a:pt x="91726" y="570293"/>
                  <a:pt x="72281" y="576965"/>
                  <a:pt x="58527" y="590719"/>
                </a:cubicBezTo>
                <a:lnTo>
                  <a:pt x="9975" y="639271"/>
                </a:lnTo>
                <a:cubicBezTo>
                  <a:pt x="940" y="702519"/>
                  <a:pt x="-7011" y="728919"/>
                  <a:pt x="9975" y="801112"/>
                </a:cubicBezTo>
                <a:cubicBezTo>
                  <a:pt x="13169" y="814687"/>
                  <a:pt x="48429" y="847658"/>
                  <a:pt x="58527" y="857756"/>
                </a:cubicBezTo>
                <a:cubicBezTo>
                  <a:pt x="75790" y="909545"/>
                  <a:pt x="52053" y="859913"/>
                  <a:pt x="90896" y="890124"/>
                </a:cubicBezTo>
                <a:cubicBezTo>
                  <a:pt x="108962" y="904176"/>
                  <a:pt x="119822" y="926900"/>
                  <a:pt x="139448" y="938676"/>
                </a:cubicBezTo>
                <a:cubicBezTo>
                  <a:pt x="226663" y="991005"/>
                  <a:pt x="149280" y="940126"/>
                  <a:pt x="196092" y="979137"/>
                </a:cubicBezTo>
                <a:cubicBezTo>
                  <a:pt x="206453" y="987771"/>
                  <a:pt x="218481" y="994341"/>
                  <a:pt x="228460" y="1003413"/>
                </a:cubicBezTo>
                <a:cubicBezTo>
                  <a:pt x="248218" y="1021375"/>
                  <a:pt x="266223" y="1041176"/>
                  <a:pt x="285104" y="1060057"/>
                </a:cubicBezTo>
                <a:lnTo>
                  <a:pt x="309381" y="1084333"/>
                </a:lnTo>
                <a:cubicBezTo>
                  <a:pt x="306683" y="1119398"/>
                  <a:pt x="308917" y="1155198"/>
                  <a:pt x="301288" y="1189529"/>
                </a:cubicBezTo>
                <a:cubicBezTo>
                  <a:pt x="294073" y="1221994"/>
                  <a:pt x="271436" y="1231826"/>
                  <a:pt x="252736" y="1254266"/>
                </a:cubicBezTo>
                <a:cubicBezTo>
                  <a:pt x="240785" y="1268607"/>
                  <a:pt x="227352" y="1294615"/>
                  <a:pt x="220368" y="1310910"/>
                </a:cubicBezTo>
                <a:cubicBezTo>
                  <a:pt x="217008" y="1318750"/>
                  <a:pt x="214973" y="1327094"/>
                  <a:pt x="212276" y="1335186"/>
                </a:cubicBezTo>
                <a:cubicBezTo>
                  <a:pt x="217671" y="1370252"/>
                  <a:pt x="221922" y="1405512"/>
                  <a:pt x="228460" y="1440383"/>
                </a:cubicBezTo>
                <a:cubicBezTo>
                  <a:pt x="230032" y="1448767"/>
                  <a:pt x="231001" y="1458183"/>
                  <a:pt x="236552" y="1464659"/>
                </a:cubicBezTo>
                <a:cubicBezTo>
                  <a:pt x="247792" y="1477772"/>
                  <a:pt x="264174" y="1485473"/>
                  <a:pt x="277012" y="1497027"/>
                </a:cubicBezTo>
                <a:cubicBezTo>
                  <a:pt x="331708" y="1546253"/>
                  <a:pt x="295710" y="1530233"/>
                  <a:pt x="341749" y="1545579"/>
                </a:cubicBezTo>
                <a:cubicBezTo>
                  <a:pt x="349841" y="1553671"/>
                  <a:pt x="356770" y="1563124"/>
                  <a:pt x="366025" y="1569855"/>
                </a:cubicBezTo>
                <a:cubicBezTo>
                  <a:pt x="386605" y="1584822"/>
                  <a:pt x="406620" y="1602268"/>
                  <a:pt x="430761" y="1610315"/>
                </a:cubicBezTo>
                <a:cubicBezTo>
                  <a:pt x="438853" y="1613012"/>
                  <a:pt x="446710" y="1616557"/>
                  <a:pt x="455037" y="1618407"/>
                </a:cubicBezTo>
                <a:cubicBezTo>
                  <a:pt x="475248" y="1622898"/>
                  <a:pt x="542164" y="1632010"/>
                  <a:pt x="560234" y="1634591"/>
                </a:cubicBezTo>
                <a:cubicBezTo>
                  <a:pt x="608786" y="1631894"/>
                  <a:pt x="657482" y="1631109"/>
                  <a:pt x="705890" y="1626499"/>
                </a:cubicBezTo>
                <a:cubicBezTo>
                  <a:pt x="714381" y="1625690"/>
                  <a:pt x="722179" y="1621402"/>
                  <a:pt x="730166" y="1618407"/>
                </a:cubicBezTo>
                <a:cubicBezTo>
                  <a:pt x="743767" y="1613307"/>
                  <a:pt x="757140" y="1607618"/>
                  <a:pt x="770627" y="1602223"/>
                </a:cubicBezTo>
                <a:cubicBezTo>
                  <a:pt x="778719" y="1594131"/>
                  <a:pt x="789345" y="1587951"/>
                  <a:pt x="794903" y="1577947"/>
                </a:cubicBezTo>
                <a:cubicBezTo>
                  <a:pt x="807891" y="1554568"/>
                  <a:pt x="820287" y="1485610"/>
                  <a:pt x="827271" y="1464659"/>
                </a:cubicBezTo>
                <a:cubicBezTo>
                  <a:pt x="829968" y="1456567"/>
                  <a:pt x="831548" y="1448012"/>
                  <a:pt x="835363" y="1440383"/>
                </a:cubicBezTo>
                <a:cubicBezTo>
                  <a:pt x="839712" y="1431684"/>
                  <a:pt x="845894" y="1424020"/>
                  <a:pt x="851547" y="1416106"/>
                </a:cubicBezTo>
                <a:cubicBezTo>
                  <a:pt x="865120" y="1397103"/>
                  <a:pt x="881194" y="1374166"/>
                  <a:pt x="900099" y="1359462"/>
                </a:cubicBezTo>
                <a:cubicBezTo>
                  <a:pt x="915452" y="1347520"/>
                  <a:pt x="930591" y="1334318"/>
                  <a:pt x="948651" y="1327094"/>
                </a:cubicBezTo>
                <a:cubicBezTo>
                  <a:pt x="997031" y="1307742"/>
                  <a:pt x="975331" y="1315503"/>
                  <a:pt x="1013388" y="1302818"/>
                </a:cubicBezTo>
                <a:cubicBezTo>
                  <a:pt x="1089573" y="1307580"/>
                  <a:pt x="1130872" y="1290231"/>
                  <a:pt x="1183320" y="1335186"/>
                </a:cubicBezTo>
                <a:cubicBezTo>
                  <a:pt x="1190704" y="1341515"/>
                  <a:pt x="1193669" y="1351682"/>
                  <a:pt x="1199504" y="1359462"/>
                </a:cubicBezTo>
                <a:cubicBezTo>
                  <a:pt x="1217957" y="1384066"/>
                  <a:pt x="1237397" y="1407914"/>
                  <a:pt x="1256149" y="1432291"/>
                </a:cubicBezTo>
                <a:cubicBezTo>
                  <a:pt x="1275284" y="1457167"/>
                  <a:pt x="1281077" y="1469248"/>
                  <a:pt x="1304701" y="1488935"/>
                </a:cubicBezTo>
                <a:cubicBezTo>
                  <a:pt x="1312172" y="1495161"/>
                  <a:pt x="1320038" y="1501288"/>
                  <a:pt x="1328977" y="1505119"/>
                </a:cubicBezTo>
                <a:cubicBezTo>
                  <a:pt x="1339199" y="1509500"/>
                  <a:pt x="1350556" y="1510514"/>
                  <a:pt x="1361345" y="1513211"/>
                </a:cubicBezTo>
                <a:cubicBezTo>
                  <a:pt x="1382924" y="1510514"/>
                  <a:pt x="1404891" y="1510009"/>
                  <a:pt x="1426081" y="1505119"/>
                </a:cubicBezTo>
                <a:cubicBezTo>
                  <a:pt x="1459265" y="1497461"/>
                  <a:pt x="1508361" y="1465142"/>
                  <a:pt x="1531278" y="1448475"/>
                </a:cubicBezTo>
                <a:cubicBezTo>
                  <a:pt x="1540533" y="1441744"/>
                  <a:pt x="1546763" y="1431524"/>
                  <a:pt x="1555554" y="1424198"/>
                </a:cubicBezTo>
                <a:cubicBezTo>
                  <a:pt x="1563025" y="1417972"/>
                  <a:pt x="1572953" y="1414891"/>
                  <a:pt x="1579830" y="1408014"/>
                </a:cubicBezTo>
                <a:cubicBezTo>
                  <a:pt x="1592282" y="1395562"/>
                  <a:pt x="1621961" y="1349311"/>
                  <a:pt x="1628382" y="1335186"/>
                </a:cubicBezTo>
                <a:cubicBezTo>
                  <a:pt x="1635441" y="1319656"/>
                  <a:pt x="1639171" y="1302818"/>
                  <a:pt x="1644566" y="1286634"/>
                </a:cubicBezTo>
                <a:lnTo>
                  <a:pt x="1652658" y="1262358"/>
                </a:lnTo>
                <a:cubicBezTo>
                  <a:pt x="1655355" y="1235384"/>
                  <a:pt x="1656916" y="1208273"/>
                  <a:pt x="1660750" y="1181437"/>
                </a:cubicBezTo>
                <a:cubicBezTo>
                  <a:pt x="1662323" y="1170427"/>
                  <a:pt x="1666429" y="1159926"/>
                  <a:pt x="1668842" y="1149069"/>
                </a:cubicBezTo>
                <a:cubicBezTo>
                  <a:pt x="1671826" y="1135643"/>
                  <a:pt x="1674237" y="1122096"/>
                  <a:pt x="1676935" y="1108609"/>
                </a:cubicBezTo>
                <a:cubicBezTo>
                  <a:pt x="1674237" y="1089728"/>
                  <a:pt x="1676178" y="1069571"/>
                  <a:pt x="1668842" y="1051965"/>
                </a:cubicBezTo>
                <a:cubicBezTo>
                  <a:pt x="1660981" y="1033098"/>
                  <a:pt x="1585008" y="958096"/>
                  <a:pt x="1579830" y="954860"/>
                </a:cubicBezTo>
                <a:cubicBezTo>
                  <a:pt x="1558251" y="941373"/>
                  <a:pt x="1535451" y="929668"/>
                  <a:pt x="1515094" y="914400"/>
                </a:cubicBezTo>
                <a:cubicBezTo>
                  <a:pt x="1504305" y="906308"/>
                  <a:pt x="1494971" y="895776"/>
                  <a:pt x="1482726" y="890124"/>
                </a:cubicBezTo>
                <a:cubicBezTo>
                  <a:pt x="1465378" y="882117"/>
                  <a:pt x="1406024" y="863455"/>
                  <a:pt x="1377529" y="857756"/>
                </a:cubicBezTo>
                <a:cubicBezTo>
                  <a:pt x="1361440" y="854538"/>
                  <a:pt x="1345360" y="850550"/>
                  <a:pt x="1328977" y="849664"/>
                </a:cubicBezTo>
                <a:cubicBezTo>
                  <a:pt x="1245438" y="845148"/>
                  <a:pt x="1161742" y="844269"/>
                  <a:pt x="1078124" y="841572"/>
                </a:cubicBezTo>
                <a:cubicBezTo>
                  <a:pt x="1059243" y="822691"/>
                  <a:pt x="1037501" y="806290"/>
                  <a:pt x="1021480" y="784928"/>
                </a:cubicBezTo>
                <a:cubicBezTo>
                  <a:pt x="1007780" y="766661"/>
                  <a:pt x="992850" y="748002"/>
                  <a:pt x="981019" y="728283"/>
                </a:cubicBezTo>
                <a:cubicBezTo>
                  <a:pt x="969830" y="709635"/>
                  <a:pt x="959440" y="690520"/>
                  <a:pt x="948651" y="671639"/>
                </a:cubicBezTo>
                <a:cubicBezTo>
                  <a:pt x="945954" y="658152"/>
                  <a:pt x="945388" y="644057"/>
                  <a:pt x="940559" y="631179"/>
                </a:cubicBezTo>
                <a:cubicBezTo>
                  <a:pt x="937144" y="622073"/>
                  <a:pt x="924838" y="616617"/>
                  <a:pt x="924375" y="606903"/>
                </a:cubicBezTo>
                <a:cubicBezTo>
                  <a:pt x="922062" y="558331"/>
                  <a:pt x="925590" y="509384"/>
                  <a:pt x="932467" y="461246"/>
                </a:cubicBezTo>
                <a:cubicBezTo>
                  <a:pt x="935409" y="440648"/>
                  <a:pt x="959195" y="430594"/>
                  <a:pt x="972927" y="420786"/>
                </a:cubicBezTo>
                <a:cubicBezTo>
                  <a:pt x="983902" y="412947"/>
                  <a:pt x="993586" y="403201"/>
                  <a:pt x="1005296" y="396510"/>
                </a:cubicBezTo>
                <a:cubicBezTo>
                  <a:pt x="1012702" y="392278"/>
                  <a:pt x="1021807" y="391948"/>
                  <a:pt x="1029572" y="388418"/>
                </a:cubicBezTo>
                <a:cubicBezTo>
                  <a:pt x="1120852" y="346927"/>
                  <a:pt x="1063252" y="363814"/>
                  <a:pt x="1126676" y="347958"/>
                </a:cubicBezTo>
                <a:cubicBezTo>
                  <a:pt x="1132071" y="337169"/>
                  <a:pt x="1142860" y="327653"/>
                  <a:pt x="1142860" y="315590"/>
                </a:cubicBezTo>
                <a:cubicBezTo>
                  <a:pt x="1142860" y="290721"/>
                  <a:pt x="1132707" y="266887"/>
                  <a:pt x="1126676" y="242761"/>
                </a:cubicBezTo>
                <a:cubicBezTo>
                  <a:pt x="1124607" y="234486"/>
                  <a:pt x="1124045" y="225038"/>
                  <a:pt x="1118584" y="218485"/>
                </a:cubicBezTo>
                <a:cubicBezTo>
                  <a:pt x="1096606" y="192111"/>
                  <a:pt x="1070032" y="169933"/>
                  <a:pt x="1045756" y="145657"/>
                </a:cubicBezTo>
                <a:cubicBezTo>
                  <a:pt x="1012950" y="112851"/>
                  <a:pt x="1031716" y="126499"/>
                  <a:pt x="989111" y="105197"/>
                </a:cubicBezTo>
                <a:cubicBezTo>
                  <a:pt x="981019" y="97105"/>
                  <a:pt x="974932" y="86306"/>
                  <a:pt x="964835" y="80921"/>
                </a:cubicBezTo>
                <a:cubicBezTo>
                  <a:pt x="933895" y="64419"/>
                  <a:pt x="900997" y="51549"/>
                  <a:pt x="867731" y="40460"/>
                </a:cubicBezTo>
                <a:cubicBezTo>
                  <a:pt x="859639" y="37763"/>
                  <a:pt x="851250" y="35832"/>
                  <a:pt x="843455" y="32368"/>
                </a:cubicBezTo>
                <a:cubicBezTo>
                  <a:pt x="826920" y="25019"/>
                  <a:pt x="812301" y="13063"/>
                  <a:pt x="794903" y="8092"/>
                </a:cubicBezTo>
                <a:cubicBezTo>
                  <a:pt x="773993" y="2118"/>
                  <a:pt x="751745" y="2697"/>
                  <a:pt x="730166" y="0"/>
                </a:cubicBezTo>
                <a:cubicBezTo>
                  <a:pt x="676219" y="5395"/>
                  <a:pt x="621402" y="5126"/>
                  <a:pt x="568326" y="16184"/>
                </a:cubicBezTo>
                <a:cubicBezTo>
                  <a:pt x="555123" y="18935"/>
                  <a:pt x="544592" y="30099"/>
                  <a:pt x="535958" y="40460"/>
                </a:cubicBezTo>
                <a:cubicBezTo>
                  <a:pt x="529476" y="48239"/>
                  <a:pt x="519928" y="104012"/>
                  <a:pt x="519773" y="105197"/>
                </a:cubicBezTo>
                <a:cubicBezTo>
                  <a:pt x="513455" y="153637"/>
                  <a:pt x="518300" y="204270"/>
                  <a:pt x="503589" y="250853"/>
                </a:cubicBezTo>
                <a:cubicBezTo>
                  <a:pt x="500240" y="261458"/>
                  <a:pt x="482126" y="256764"/>
                  <a:pt x="471221" y="258945"/>
                </a:cubicBezTo>
                <a:cubicBezTo>
                  <a:pt x="400014" y="273186"/>
                  <a:pt x="445638" y="259381"/>
                  <a:pt x="398393" y="275129"/>
                </a:cubicBezTo>
                <a:cubicBezTo>
                  <a:pt x="259990" y="265902"/>
                  <a:pt x="315481" y="279860"/>
                  <a:pt x="228460" y="250853"/>
                </a:cubicBezTo>
                <a:lnTo>
                  <a:pt x="179908" y="234669"/>
                </a:lnTo>
                <a:lnTo>
                  <a:pt x="155632" y="226577"/>
                </a:lnTo>
                <a:cubicBezTo>
                  <a:pt x="129217" y="266200"/>
                  <a:pt x="130041" y="253686"/>
                  <a:pt x="147540" y="323682"/>
                </a:cubicBezTo>
                <a:cubicBezTo>
                  <a:pt x="149899" y="333117"/>
                  <a:pt x="159774" y="339071"/>
                  <a:pt x="163724" y="347958"/>
                </a:cubicBezTo>
                <a:cubicBezTo>
                  <a:pt x="170652" y="363547"/>
                  <a:pt x="170445" y="382316"/>
                  <a:pt x="179908" y="396510"/>
                </a:cubicBezTo>
                <a:lnTo>
                  <a:pt x="212276" y="445062"/>
                </a:lnTo>
                <a:cubicBezTo>
                  <a:pt x="204184" y="450457"/>
                  <a:pt x="196699" y="456897"/>
                  <a:pt x="188000" y="461246"/>
                </a:cubicBezTo>
                <a:cubicBezTo>
                  <a:pt x="180371" y="465061"/>
                  <a:pt x="170385" y="464010"/>
                  <a:pt x="163724" y="469338"/>
                </a:cubicBezTo>
                <a:cubicBezTo>
                  <a:pt x="156130" y="475413"/>
                  <a:pt x="152935" y="485522"/>
                  <a:pt x="147540" y="493614"/>
                </a:cubicBezTo>
                <a:cubicBezTo>
                  <a:pt x="156838" y="521510"/>
                  <a:pt x="190697" y="519239"/>
                  <a:pt x="188000" y="525983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D0517-4576-4C85-A72A-B60EAC940718}"/>
              </a:ext>
            </a:extLst>
          </p:cNvPr>
          <p:cNvSpPr txBox="1"/>
          <p:nvPr/>
        </p:nvSpPr>
        <p:spPr>
          <a:xfrm>
            <a:off x="416740" y="5802868"/>
            <a:ext cx="142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n-edge graph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2751330-4BB5-4ABD-8126-4F62AF024CBF}"/>
              </a:ext>
            </a:extLst>
          </p:cNvPr>
          <p:cNvSpPr/>
          <p:nvPr/>
        </p:nvSpPr>
        <p:spPr>
          <a:xfrm>
            <a:off x="1447800" y="4315351"/>
            <a:ext cx="152400" cy="152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863A28-63B4-4857-8A9E-7A3C3AE44078}"/>
              </a:ext>
            </a:extLst>
          </p:cNvPr>
          <p:cNvSpPr/>
          <p:nvPr/>
        </p:nvSpPr>
        <p:spPr>
          <a:xfrm>
            <a:off x="2191721" y="4239151"/>
            <a:ext cx="152400" cy="152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E7704-06F3-4738-8114-8531CE2E183E}"/>
              </a:ext>
            </a:extLst>
          </p:cNvPr>
          <p:cNvSpPr txBox="1"/>
          <p:nvPr/>
        </p:nvSpPr>
        <p:spPr>
          <a:xfrm>
            <a:off x="2267920" y="4572000"/>
            <a:ext cx="1846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Vertex and edge counts increased by one – formula still holds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1F9E7C-8D61-4F80-8BB5-011D9F24F9FB}"/>
              </a:ext>
            </a:extLst>
          </p:cNvPr>
          <p:cNvCxnSpPr>
            <a:cxnSpLocks/>
          </p:cNvCxnSpPr>
          <p:nvPr/>
        </p:nvCxnSpPr>
        <p:spPr>
          <a:xfrm flipV="1">
            <a:off x="5952640" y="4267127"/>
            <a:ext cx="690039" cy="538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67C28CD-70C8-4461-B485-247864478539}"/>
              </a:ext>
            </a:extLst>
          </p:cNvPr>
          <p:cNvSpPr/>
          <p:nvPr/>
        </p:nvSpPr>
        <p:spPr>
          <a:xfrm>
            <a:off x="4825824" y="4035764"/>
            <a:ext cx="1676935" cy="1634591"/>
          </a:xfrm>
          <a:custGeom>
            <a:avLst/>
            <a:gdLst>
              <a:gd name="connsiteX0" fmla="*/ 188000 w 1676935"/>
              <a:gd name="connsiteY0" fmla="*/ 525983 h 1634591"/>
              <a:gd name="connsiteX1" fmla="*/ 131356 w 1676935"/>
              <a:gd name="connsiteY1" fmla="*/ 534075 h 1634591"/>
              <a:gd name="connsiteX2" fmla="*/ 107080 w 1676935"/>
              <a:gd name="connsiteY2" fmla="*/ 558351 h 1634591"/>
              <a:gd name="connsiteX3" fmla="*/ 58527 w 1676935"/>
              <a:gd name="connsiteY3" fmla="*/ 590719 h 1634591"/>
              <a:gd name="connsiteX4" fmla="*/ 9975 w 1676935"/>
              <a:gd name="connsiteY4" fmla="*/ 639271 h 1634591"/>
              <a:gd name="connsiteX5" fmla="*/ 9975 w 1676935"/>
              <a:gd name="connsiteY5" fmla="*/ 801112 h 1634591"/>
              <a:gd name="connsiteX6" fmla="*/ 58527 w 1676935"/>
              <a:gd name="connsiteY6" fmla="*/ 857756 h 1634591"/>
              <a:gd name="connsiteX7" fmla="*/ 90896 w 1676935"/>
              <a:gd name="connsiteY7" fmla="*/ 890124 h 1634591"/>
              <a:gd name="connsiteX8" fmla="*/ 139448 w 1676935"/>
              <a:gd name="connsiteY8" fmla="*/ 938676 h 1634591"/>
              <a:gd name="connsiteX9" fmla="*/ 196092 w 1676935"/>
              <a:gd name="connsiteY9" fmla="*/ 979137 h 1634591"/>
              <a:gd name="connsiteX10" fmla="*/ 228460 w 1676935"/>
              <a:gd name="connsiteY10" fmla="*/ 1003413 h 1634591"/>
              <a:gd name="connsiteX11" fmla="*/ 285104 w 1676935"/>
              <a:gd name="connsiteY11" fmla="*/ 1060057 h 1634591"/>
              <a:gd name="connsiteX12" fmla="*/ 309381 w 1676935"/>
              <a:gd name="connsiteY12" fmla="*/ 1084333 h 1634591"/>
              <a:gd name="connsiteX13" fmla="*/ 301288 w 1676935"/>
              <a:gd name="connsiteY13" fmla="*/ 1189529 h 1634591"/>
              <a:gd name="connsiteX14" fmla="*/ 252736 w 1676935"/>
              <a:gd name="connsiteY14" fmla="*/ 1254266 h 1634591"/>
              <a:gd name="connsiteX15" fmla="*/ 220368 w 1676935"/>
              <a:gd name="connsiteY15" fmla="*/ 1310910 h 1634591"/>
              <a:gd name="connsiteX16" fmla="*/ 212276 w 1676935"/>
              <a:gd name="connsiteY16" fmla="*/ 1335186 h 1634591"/>
              <a:gd name="connsiteX17" fmla="*/ 228460 w 1676935"/>
              <a:gd name="connsiteY17" fmla="*/ 1440383 h 1634591"/>
              <a:gd name="connsiteX18" fmla="*/ 236552 w 1676935"/>
              <a:gd name="connsiteY18" fmla="*/ 1464659 h 1634591"/>
              <a:gd name="connsiteX19" fmla="*/ 277012 w 1676935"/>
              <a:gd name="connsiteY19" fmla="*/ 1497027 h 1634591"/>
              <a:gd name="connsiteX20" fmla="*/ 341749 w 1676935"/>
              <a:gd name="connsiteY20" fmla="*/ 1545579 h 1634591"/>
              <a:gd name="connsiteX21" fmla="*/ 366025 w 1676935"/>
              <a:gd name="connsiteY21" fmla="*/ 1569855 h 1634591"/>
              <a:gd name="connsiteX22" fmla="*/ 430761 w 1676935"/>
              <a:gd name="connsiteY22" fmla="*/ 1610315 h 1634591"/>
              <a:gd name="connsiteX23" fmla="*/ 455037 w 1676935"/>
              <a:gd name="connsiteY23" fmla="*/ 1618407 h 1634591"/>
              <a:gd name="connsiteX24" fmla="*/ 560234 w 1676935"/>
              <a:gd name="connsiteY24" fmla="*/ 1634591 h 1634591"/>
              <a:gd name="connsiteX25" fmla="*/ 705890 w 1676935"/>
              <a:gd name="connsiteY25" fmla="*/ 1626499 h 1634591"/>
              <a:gd name="connsiteX26" fmla="*/ 730166 w 1676935"/>
              <a:gd name="connsiteY26" fmla="*/ 1618407 h 1634591"/>
              <a:gd name="connsiteX27" fmla="*/ 770627 w 1676935"/>
              <a:gd name="connsiteY27" fmla="*/ 1602223 h 1634591"/>
              <a:gd name="connsiteX28" fmla="*/ 794903 w 1676935"/>
              <a:gd name="connsiteY28" fmla="*/ 1577947 h 1634591"/>
              <a:gd name="connsiteX29" fmla="*/ 827271 w 1676935"/>
              <a:gd name="connsiteY29" fmla="*/ 1464659 h 1634591"/>
              <a:gd name="connsiteX30" fmla="*/ 835363 w 1676935"/>
              <a:gd name="connsiteY30" fmla="*/ 1440383 h 1634591"/>
              <a:gd name="connsiteX31" fmla="*/ 851547 w 1676935"/>
              <a:gd name="connsiteY31" fmla="*/ 1416106 h 1634591"/>
              <a:gd name="connsiteX32" fmla="*/ 900099 w 1676935"/>
              <a:gd name="connsiteY32" fmla="*/ 1359462 h 1634591"/>
              <a:gd name="connsiteX33" fmla="*/ 948651 w 1676935"/>
              <a:gd name="connsiteY33" fmla="*/ 1327094 h 1634591"/>
              <a:gd name="connsiteX34" fmla="*/ 1013388 w 1676935"/>
              <a:gd name="connsiteY34" fmla="*/ 1302818 h 1634591"/>
              <a:gd name="connsiteX35" fmla="*/ 1183320 w 1676935"/>
              <a:gd name="connsiteY35" fmla="*/ 1335186 h 1634591"/>
              <a:gd name="connsiteX36" fmla="*/ 1199504 w 1676935"/>
              <a:gd name="connsiteY36" fmla="*/ 1359462 h 1634591"/>
              <a:gd name="connsiteX37" fmla="*/ 1256149 w 1676935"/>
              <a:gd name="connsiteY37" fmla="*/ 1432291 h 1634591"/>
              <a:gd name="connsiteX38" fmla="*/ 1304701 w 1676935"/>
              <a:gd name="connsiteY38" fmla="*/ 1488935 h 1634591"/>
              <a:gd name="connsiteX39" fmla="*/ 1328977 w 1676935"/>
              <a:gd name="connsiteY39" fmla="*/ 1505119 h 1634591"/>
              <a:gd name="connsiteX40" fmla="*/ 1361345 w 1676935"/>
              <a:gd name="connsiteY40" fmla="*/ 1513211 h 1634591"/>
              <a:gd name="connsiteX41" fmla="*/ 1426081 w 1676935"/>
              <a:gd name="connsiteY41" fmla="*/ 1505119 h 1634591"/>
              <a:gd name="connsiteX42" fmla="*/ 1531278 w 1676935"/>
              <a:gd name="connsiteY42" fmla="*/ 1448475 h 1634591"/>
              <a:gd name="connsiteX43" fmla="*/ 1555554 w 1676935"/>
              <a:gd name="connsiteY43" fmla="*/ 1424198 h 1634591"/>
              <a:gd name="connsiteX44" fmla="*/ 1579830 w 1676935"/>
              <a:gd name="connsiteY44" fmla="*/ 1408014 h 1634591"/>
              <a:gd name="connsiteX45" fmla="*/ 1628382 w 1676935"/>
              <a:gd name="connsiteY45" fmla="*/ 1335186 h 1634591"/>
              <a:gd name="connsiteX46" fmla="*/ 1644566 w 1676935"/>
              <a:gd name="connsiteY46" fmla="*/ 1286634 h 1634591"/>
              <a:gd name="connsiteX47" fmla="*/ 1652658 w 1676935"/>
              <a:gd name="connsiteY47" fmla="*/ 1262358 h 1634591"/>
              <a:gd name="connsiteX48" fmla="*/ 1660750 w 1676935"/>
              <a:gd name="connsiteY48" fmla="*/ 1181437 h 1634591"/>
              <a:gd name="connsiteX49" fmla="*/ 1668842 w 1676935"/>
              <a:gd name="connsiteY49" fmla="*/ 1149069 h 1634591"/>
              <a:gd name="connsiteX50" fmla="*/ 1676935 w 1676935"/>
              <a:gd name="connsiteY50" fmla="*/ 1108609 h 1634591"/>
              <a:gd name="connsiteX51" fmla="*/ 1668842 w 1676935"/>
              <a:gd name="connsiteY51" fmla="*/ 1051965 h 1634591"/>
              <a:gd name="connsiteX52" fmla="*/ 1579830 w 1676935"/>
              <a:gd name="connsiteY52" fmla="*/ 954860 h 1634591"/>
              <a:gd name="connsiteX53" fmla="*/ 1515094 w 1676935"/>
              <a:gd name="connsiteY53" fmla="*/ 914400 h 1634591"/>
              <a:gd name="connsiteX54" fmla="*/ 1482726 w 1676935"/>
              <a:gd name="connsiteY54" fmla="*/ 890124 h 1634591"/>
              <a:gd name="connsiteX55" fmla="*/ 1377529 w 1676935"/>
              <a:gd name="connsiteY55" fmla="*/ 857756 h 1634591"/>
              <a:gd name="connsiteX56" fmla="*/ 1328977 w 1676935"/>
              <a:gd name="connsiteY56" fmla="*/ 849664 h 1634591"/>
              <a:gd name="connsiteX57" fmla="*/ 1078124 w 1676935"/>
              <a:gd name="connsiteY57" fmla="*/ 841572 h 1634591"/>
              <a:gd name="connsiteX58" fmla="*/ 1021480 w 1676935"/>
              <a:gd name="connsiteY58" fmla="*/ 784928 h 1634591"/>
              <a:gd name="connsiteX59" fmla="*/ 981019 w 1676935"/>
              <a:gd name="connsiteY59" fmla="*/ 728283 h 1634591"/>
              <a:gd name="connsiteX60" fmla="*/ 948651 w 1676935"/>
              <a:gd name="connsiteY60" fmla="*/ 671639 h 1634591"/>
              <a:gd name="connsiteX61" fmla="*/ 940559 w 1676935"/>
              <a:gd name="connsiteY61" fmla="*/ 631179 h 1634591"/>
              <a:gd name="connsiteX62" fmla="*/ 924375 w 1676935"/>
              <a:gd name="connsiteY62" fmla="*/ 606903 h 1634591"/>
              <a:gd name="connsiteX63" fmla="*/ 932467 w 1676935"/>
              <a:gd name="connsiteY63" fmla="*/ 461246 h 1634591"/>
              <a:gd name="connsiteX64" fmla="*/ 972927 w 1676935"/>
              <a:gd name="connsiteY64" fmla="*/ 420786 h 1634591"/>
              <a:gd name="connsiteX65" fmla="*/ 1005296 w 1676935"/>
              <a:gd name="connsiteY65" fmla="*/ 396510 h 1634591"/>
              <a:gd name="connsiteX66" fmla="*/ 1029572 w 1676935"/>
              <a:gd name="connsiteY66" fmla="*/ 388418 h 1634591"/>
              <a:gd name="connsiteX67" fmla="*/ 1126676 w 1676935"/>
              <a:gd name="connsiteY67" fmla="*/ 347958 h 1634591"/>
              <a:gd name="connsiteX68" fmla="*/ 1142860 w 1676935"/>
              <a:gd name="connsiteY68" fmla="*/ 315590 h 1634591"/>
              <a:gd name="connsiteX69" fmla="*/ 1126676 w 1676935"/>
              <a:gd name="connsiteY69" fmla="*/ 242761 h 1634591"/>
              <a:gd name="connsiteX70" fmla="*/ 1118584 w 1676935"/>
              <a:gd name="connsiteY70" fmla="*/ 218485 h 1634591"/>
              <a:gd name="connsiteX71" fmla="*/ 1045756 w 1676935"/>
              <a:gd name="connsiteY71" fmla="*/ 145657 h 1634591"/>
              <a:gd name="connsiteX72" fmla="*/ 989111 w 1676935"/>
              <a:gd name="connsiteY72" fmla="*/ 105197 h 1634591"/>
              <a:gd name="connsiteX73" fmla="*/ 964835 w 1676935"/>
              <a:gd name="connsiteY73" fmla="*/ 80921 h 1634591"/>
              <a:gd name="connsiteX74" fmla="*/ 867731 w 1676935"/>
              <a:gd name="connsiteY74" fmla="*/ 40460 h 1634591"/>
              <a:gd name="connsiteX75" fmla="*/ 843455 w 1676935"/>
              <a:gd name="connsiteY75" fmla="*/ 32368 h 1634591"/>
              <a:gd name="connsiteX76" fmla="*/ 794903 w 1676935"/>
              <a:gd name="connsiteY76" fmla="*/ 8092 h 1634591"/>
              <a:gd name="connsiteX77" fmla="*/ 730166 w 1676935"/>
              <a:gd name="connsiteY77" fmla="*/ 0 h 1634591"/>
              <a:gd name="connsiteX78" fmla="*/ 568326 w 1676935"/>
              <a:gd name="connsiteY78" fmla="*/ 16184 h 1634591"/>
              <a:gd name="connsiteX79" fmla="*/ 535958 w 1676935"/>
              <a:gd name="connsiteY79" fmla="*/ 40460 h 1634591"/>
              <a:gd name="connsiteX80" fmla="*/ 519773 w 1676935"/>
              <a:gd name="connsiteY80" fmla="*/ 105197 h 1634591"/>
              <a:gd name="connsiteX81" fmla="*/ 503589 w 1676935"/>
              <a:gd name="connsiteY81" fmla="*/ 250853 h 1634591"/>
              <a:gd name="connsiteX82" fmla="*/ 471221 w 1676935"/>
              <a:gd name="connsiteY82" fmla="*/ 258945 h 1634591"/>
              <a:gd name="connsiteX83" fmla="*/ 398393 w 1676935"/>
              <a:gd name="connsiteY83" fmla="*/ 275129 h 1634591"/>
              <a:gd name="connsiteX84" fmla="*/ 228460 w 1676935"/>
              <a:gd name="connsiteY84" fmla="*/ 250853 h 1634591"/>
              <a:gd name="connsiteX85" fmla="*/ 179908 w 1676935"/>
              <a:gd name="connsiteY85" fmla="*/ 234669 h 1634591"/>
              <a:gd name="connsiteX86" fmla="*/ 155632 w 1676935"/>
              <a:gd name="connsiteY86" fmla="*/ 226577 h 1634591"/>
              <a:gd name="connsiteX87" fmla="*/ 147540 w 1676935"/>
              <a:gd name="connsiteY87" fmla="*/ 323682 h 1634591"/>
              <a:gd name="connsiteX88" fmla="*/ 163724 w 1676935"/>
              <a:gd name="connsiteY88" fmla="*/ 347958 h 1634591"/>
              <a:gd name="connsiteX89" fmla="*/ 179908 w 1676935"/>
              <a:gd name="connsiteY89" fmla="*/ 396510 h 1634591"/>
              <a:gd name="connsiteX90" fmla="*/ 212276 w 1676935"/>
              <a:gd name="connsiteY90" fmla="*/ 445062 h 1634591"/>
              <a:gd name="connsiteX91" fmla="*/ 188000 w 1676935"/>
              <a:gd name="connsiteY91" fmla="*/ 461246 h 1634591"/>
              <a:gd name="connsiteX92" fmla="*/ 163724 w 1676935"/>
              <a:gd name="connsiteY92" fmla="*/ 469338 h 1634591"/>
              <a:gd name="connsiteX93" fmla="*/ 147540 w 1676935"/>
              <a:gd name="connsiteY93" fmla="*/ 493614 h 1634591"/>
              <a:gd name="connsiteX94" fmla="*/ 188000 w 1676935"/>
              <a:gd name="connsiteY94" fmla="*/ 525983 h 1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676935" h="1634591">
                <a:moveTo>
                  <a:pt x="188000" y="525983"/>
                </a:moveTo>
                <a:cubicBezTo>
                  <a:pt x="185303" y="532727"/>
                  <a:pt x="149065" y="526991"/>
                  <a:pt x="131356" y="534075"/>
                </a:cubicBezTo>
                <a:cubicBezTo>
                  <a:pt x="120731" y="538325"/>
                  <a:pt x="116113" y="551325"/>
                  <a:pt x="107080" y="558351"/>
                </a:cubicBezTo>
                <a:cubicBezTo>
                  <a:pt x="91726" y="570293"/>
                  <a:pt x="72281" y="576965"/>
                  <a:pt x="58527" y="590719"/>
                </a:cubicBezTo>
                <a:lnTo>
                  <a:pt x="9975" y="639271"/>
                </a:lnTo>
                <a:cubicBezTo>
                  <a:pt x="940" y="702519"/>
                  <a:pt x="-7011" y="728919"/>
                  <a:pt x="9975" y="801112"/>
                </a:cubicBezTo>
                <a:cubicBezTo>
                  <a:pt x="13169" y="814687"/>
                  <a:pt x="48429" y="847658"/>
                  <a:pt x="58527" y="857756"/>
                </a:cubicBezTo>
                <a:cubicBezTo>
                  <a:pt x="75790" y="909545"/>
                  <a:pt x="52053" y="859913"/>
                  <a:pt x="90896" y="890124"/>
                </a:cubicBezTo>
                <a:cubicBezTo>
                  <a:pt x="108962" y="904176"/>
                  <a:pt x="119822" y="926900"/>
                  <a:pt x="139448" y="938676"/>
                </a:cubicBezTo>
                <a:cubicBezTo>
                  <a:pt x="226663" y="991005"/>
                  <a:pt x="149280" y="940126"/>
                  <a:pt x="196092" y="979137"/>
                </a:cubicBezTo>
                <a:cubicBezTo>
                  <a:pt x="206453" y="987771"/>
                  <a:pt x="218481" y="994341"/>
                  <a:pt x="228460" y="1003413"/>
                </a:cubicBezTo>
                <a:cubicBezTo>
                  <a:pt x="248218" y="1021375"/>
                  <a:pt x="266223" y="1041176"/>
                  <a:pt x="285104" y="1060057"/>
                </a:cubicBezTo>
                <a:lnTo>
                  <a:pt x="309381" y="1084333"/>
                </a:lnTo>
                <a:cubicBezTo>
                  <a:pt x="306683" y="1119398"/>
                  <a:pt x="308917" y="1155198"/>
                  <a:pt x="301288" y="1189529"/>
                </a:cubicBezTo>
                <a:cubicBezTo>
                  <a:pt x="294073" y="1221994"/>
                  <a:pt x="271436" y="1231826"/>
                  <a:pt x="252736" y="1254266"/>
                </a:cubicBezTo>
                <a:cubicBezTo>
                  <a:pt x="240785" y="1268607"/>
                  <a:pt x="227352" y="1294615"/>
                  <a:pt x="220368" y="1310910"/>
                </a:cubicBezTo>
                <a:cubicBezTo>
                  <a:pt x="217008" y="1318750"/>
                  <a:pt x="214973" y="1327094"/>
                  <a:pt x="212276" y="1335186"/>
                </a:cubicBezTo>
                <a:cubicBezTo>
                  <a:pt x="217671" y="1370252"/>
                  <a:pt x="221922" y="1405512"/>
                  <a:pt x="228460" y="1440383"/>
                </a:cubicBezTo>
                <a:cubicBezTo>
                  <a:pt x="230032" y="1448767"/>
                  <a:pt x="231001" y="1458183"/>
                  <a:pt x="236552" y="1464659"/>
                </a:cubicBezTo>
                <a:cubicBezTo>
                  <a:pt x="247792" y="1477772"/>
                  <a:pt x="264174" y="1485473"/>
                  <a:pt x="277012" y="1497027"/>
                </a:cubicBezTo>
                <a:cubicBezTo>
                  <a:pt x="331708" y="1546253"/>
                  <a:pt x="295710" y="1530233"/>
                  <a:pt x="341749" y="1545579"/>
                </a:cubicBezTo>
                <a:cubicBezTo>
                  <a:pt x="349841" y="1553671"/>
                  <a:pt x="356770" y="1563124"/>
                  <a:pt x="366025" y="1569855"/>
                </a:cubicBezTo>
                <a:cubicBezTo>
                  <a:pt x="386605" y="1584822"/>
                  <a:pt x="406620" y="1602268"/>
                  <a:pt x="430761" y="1610315"/>
                </a:cubicBezTo>
                <a:cubicBezTo>
                  <a:pt x="438853" y="1613012"/>
                  <a:pt x="446710" y="1616557"/>
                  <a:pt x="455037" y="1618407"/>
                </a:cubicBezTo>
                <a:cubicBezTo>
                  <a:pt x="475248" y="1622898"/>
                  <a:pt x="542164" y="1632010"/>
                  <a:pt x="560234" y="1634591"/>
                </a:cubicBezTo>
                <a:cubicBezTo>
                  <a:pt x="608786" y="1631894"/>
                  <a:pt x="657482" y="1631109"/>
                  <a:pt x="705890" y="1626499"/>
                </a:cubicBezTo>
                <a:cubicBezTo>
                  <a:pt x="714381" y="1625690"/>
                  <a:pt x="722179" y="1621402"/>
                  <a:pt x="730166" y="1618407"/>
                </a:cubicBezTo>
                <a:cubicBezTo>
                  <a:pt x="743767" y="1613307"/>
                  <a:pt x="757140" y="1607618"/>
                  <a:pt x="770627" y="1602223"/>
                </a:cubicBezTo>
                <a:cubicBezTo>
                  <a:pt x="778719" y="1594131"/>
                  <a:pt x="789345" y="1587951"/>
                  <a:pt x="794903" y="1577947"/>
                </a:cubicBezTo>
                <a:cubicBezTo>
                  <a:pt x="807891" y="1554568"/>
                  <a:pt x="820287" y="1485610"/>
                  <a:pt x="827271" y="1464659"/>
                </a:cubicBezTo>
                <a:cubicBezTo>
                  <a:pt x="829968" y="1456567"/>
                  <a:pt x="831548" y="1448012"/>
                  <a:pt x="835363" y="1440383"/>
                </a:cubicBezTo>
                <a:cubicBezTo>
                  <a:pt x="839712" y="1431684"/>
                  <a:pt x="845894" y="1424020"/>
                  <a:pt x="851547" y="1416106"/>
                </a:cubicBezTo>
                <a:cubicBezTo>
                  <a:pt x="865120" y="1397103"/>
                  <a:pt x="881194" y="1374166"/>
                  <a:pt x="900099" y="1359462"/>
                </a:cubicBezTo>
                <a:cubicBezTo>
                  <a:pt x="915452" y="1347520"/>
                  <a:pt x="930591" y="1334318"/>
                  <a:pt x="948651" y="1327094"/>
                </a:cubicBezTo>
                <a:cubicBezTo>
                  <a:pt x="997031" y="1307742"/>
                  <a:pt x="975331" y="1315503"/>
                  <a:pt x="1013388" y="1302818"/>
                </a:cubicBezTo>
                <a:cubicBezTo>
                  <a:pt x="1089573" y="1307580"/>
                  <a:pt x="1130872" y="1290231"/>
                  <a:pt x="1183320" y="1335186"/>
                </a:cubicBezTo>
                <a:cubicBezTo>
                  <a:pt x="1190704" y="1341515"/>
                  <a:pt x="1193669" y="1351682"/>
                  <a:pt x="1199504" y="1359462"/>
                </a:cubicBezTo>
                <a:cubicBezTo>
                  <a:pt x="1217957" y="1384066"/>
                  <a:pt x="1237397" y="1407914"/>
                  <a:pt x="1256149" y="1432291"/>
                </a:cubicBezTo>
                <a:cubicBezTo>
                  <a:pt x="1275284" y="1457167"/>
                  <a:pt x="1281077" y="1469248"/>
                  <a:pt x="1304701" y="1488935"/>
                </a:cubicBezTo>
                <a:cubicBezTo>
                  <a:pt x="1312172" y="1495161"/>
                  <a:pt x="1320038" y="1501288"/>
                  <a:pt x="1328977" y="1505119"/>
                </a:cubicBezTo>
                <a:cubicBezTo>
                  <a:pt x="1339199" y="1509500"/>
                  <a:pt x="1350556" y="1510514"/>
                  <a:pt x="1361345" y="1513211"/>
                </a:cubicBezTo>
                <a:cubicBezTo>
                  <a:pt x="1382924" y="1510514"/>
                  <a:pt x="1404891" y="1510009"/>
                  <a:pt x="1426081" y="1505119"/>
                </a:cubicBezTo>
                <a:cubicBezTo>
                  <a:pt x="1459265" y="1497461"/>
                  <a:pt x="1508361" y="1465142"/>
                  <a:pt x="1531278" y="1448475"/>
                </a:cubicBezTo>
                <a:cubicBezTo>
                  <a:pt x="1540533" y="1441744"/>
                  <a:pt x="1546763" y="1431524"/>
                  <a:pt x="1555554" y="1424198"/>
                </a:cubicBezTo>
                <a:cubicBezTo>
                  <a:pt x="1563025" y="1417972"/>
                  <a:pt x="1572953" y="1414891"/>
                  <a:pt x="1579830" y="1408014"/>
                </a:cubicBezTo>
                <a:cubicBezTo>
                  <a:pt x="1592282" y="1395562"/>
                  <a:pt x="1621961" y="1349311"/>
                  <a:pt x="1628382" y="1335186"/>
                </a:cubicBezTo>
                <a:cubicBezTo>
                  <a:pt x="1635441" y="1319656"/>
                  <a:pt x="1639171" y="1302818"/>
                  <a:pt x="1644566" y="1286634"/>
                </a:cubicBezTo>
                <a:lnTo>
                  <a:pt x="1652658" y="1262358"/>
                </a:lnTo>
                <a:cubicBezTo>
                  <a:pt x="1655355" y="1235384"/>
                  <a:pt x="1656916" y="1208273"/>
                  <a:pt x="1660750" y="1181437"/>
                </a:cubicBezTo>
                <a:cubicBezTo>
                  <a:pt x="1662323" y="1170427"/>
                  <a:pt x="1666429" y="1159926"/>
                  <a:pt x="1668842" y="1149069"/>
                </a:cubicBezTo>
                <a:cubicBezTo>
                  <a:pt x="1671826" y="1135643"/>
                  <a:pt x="1674237" y="1122096"/>
                  <a:pt x="1676935" y="1108609"/>
                </a:cubicBezTo>
                <a:cubicBezTo>
                  <a:pt x="1674237" y="1089728"/>
                  <a:pt x="1676178" y="1069571"/>
                  <a:pt x="1668842" y="1051965"/>
                </a:cubicBezTo>
                <a:cubicBezTo>
                  <a:pt x="1660981" y="1033098"/>
                  <a:pt x="1585008" y="958096"/>
                  <a:pt x="1579830" y="954860"/>
                </a:cubicBezTo>
                <a:cubicBezTo>
                  <a:pt x="1558251" y="941373"/>
                  <a:pt x="1535451" y="929668"/>
                  <a:pt x="1515094" y="914400"/>
                </a:cubicBezTo>
                <a:cubicBezTo>
                  <a:pt x="1504305" y="906308"/>
                  <a:pt x="1494971" y="895776"/>
                  <a:pt x="1482726" y="890124"/>
                </a:cubicBezTo>
                <a:cubicBezTo>
                  <a:pt x="1465378" y="882117"/>
                  <a:pt x="1406024" y="863455"/>
                  <a:pt x="1377529" y="857756"/>
                </a:cubicBezTo>
                <a:cubicBezTo>
                  <a:pt x="1361440" y="854538"/>
                  <a:pt x="1345360" y="850550"/>
                  <a:pt x="1328977" y="849664"/>
                </a:cubicBezTo>
                <a:cubicBezTo>
                  <a:pt x="1245438" y="845148"/>
                  <a:pt x="1161742" y="844269"/>
                  <a:pt x="1078124" y="841572"/>
                </a:cubicBezTo>
                <a:cubicBezTo>
                  <a:pt x="1059243" y="822691"/>
                  <a:pt x="1037501" y="806290"/>
                  <a:pt x="1021480" y="784928"/>
                </a:cubicBezTo>
                <a:cubicBezTo>
                  <a:pt x="1007780" y="766661"/>
                  <a:pt x="992850" y="748002"/>
                  <a:pt x="981019" y="728283"/>
                </a:cubicBezTo>
                <a:cubicBezTo>
                  <a:pt x="969830" y="709635"/>
                  <a:pt x="959440" y="690520"/>
                  <a:pt x="948651" y="671639"/>
                </a:cubicBezTo>
                <a:cubicBezTo>
                  <a:pt x="945954" y="658152"/>
                  <a:pt x="945388" y="644057"/>
                  <a:pt x="940559" y="631179"/>
                </a:cubicBezTo>
                <a:cubicBezTo>
                  <a:pt x="937144" y="622073"/>
                  <a:pt x="924838" y="616617"/>
                  <a:pt x="924375" y="606903"/>
                </a:cubicBezTo>
                <a:cubicBezTo>
                  <a:pt x="922062" y="558331"/>
                  <a:pt x="925590" y="509384"/>
                  <a:pt x="932467" y="461246"/>
                </a:cubicBezTo>
                <a:cubicBezTo>
                  <a:pt x="935409" y="440648"/>
                  <a:pt x="959195" y="430594"/>
                  <a:pt x="972927" y="420786"/>
                </a:cubicBezTo>
                <a:cubicBezTo>
                  <a:pt x="983902" y="412947"/>
                  <a:pt x="993586" y="403201"/>
                  <a:pt x="1005296" y="396510"/>
                </a:cubicBezTo>
                <a:cubicBezTo>
                  <a:pt x="1012702" y="392278"/>
                  <a:pt x="1021807" y="391948"/>
                  <a:pt x="1029572" y="388418"/>
                </a:cubicBezTo>
                <a:cubicBezTo>
                  <a:pt x="1120852" y="346927"/>
                  <a:pt x="1063252" y="363814"/>
                  <a:pt x="1126676" y="347958"/>
                </a:cubicBezTo>
                <a:cubicBezTo>
                  <a:pt x="1132071" y="337169"/>
                  <a:pt x="1142860" y="327653"/>
                  <a:pt x="1142860" y="315590"/>
                </a:cubicBezTo>
                <a:cubicBezTo>
                  <a:pt x="1142860" y="290721"/>
                  <a:pt x="1132707" y="266887"/>
                  <a:pt x="1126676" y="242761"/>
                </a:cubicBezTo>
                <a:cubicBezTo>
                  <a:pt x="1124607" y="234486"/>
                  <a:pt x="1124045" y="225038"/>
                  <a:pt x="1118584" y="218485"/>
                </a:cubicBezTo>
                <a:cubicBezTo>
                  <a:pt x="1096606" y="192111"/>
                  <a:pt x="1070032" y="169933"/>
                  <a:pt x="1045756" y="145657"/>
                </a:cubicBezTo>
                <a:cubicBezTo>
                  <a:pt x="1012950" y="112851"/>
                  <a:pt x="1031716" y="126499"/>
                  <a:pt x="989111" y="105197"/>
                </a:cubicBezTo>
                <a:cubicBezTo>
                  <a:pt x="981019" y="97105"/>
                  <a:pt x="974932" y="86306"/>
                  <a:pt x="964835" y="80921"/>
                </a:cubicBezTo>
                <a:cubicBezTo>
                  <a:pt x="933895" y="64419"/>
                  <a:pt x="900997" y="51549"/>
                  <a:pt x="867731" y="40460"/>
                </a:cubicBezTo>
                <a:cubicBezTo>
                  <a:pt x="859639" y="37763"/>
                  <a:pt x="851250" y="35832"/>
                  <a:pt x="843455" y="32368"/>
                </a:cubicBezTo>
                <a:cubicBezTo>
                  <a:pt x="826920" y="25019"/>
                  <a:pt x="812301" y="13063"/>
                  <a:pt x="794903" y="8092"/>
                </a:cubicBezTo>
                <a:cubicBezTo>
                  <a:pt x="773993" y="2118"/>
                  <a:pt x="751745" y="2697"/>
                  <a:pt x="730166" y="0"/>
                </a:cubicBezTo>
                <a:cubicBezTo>
                  <a:pt x="676219" y="5395"/>
                  <a:pt x="621402" y="5126"/>
                  <a:pt x="568326" y="16184"/>
                </a:cubicBezTo>
                <a:cubicBezTo>
                  <a:pt x="555123" y="18935"/>
                  <a:pt x="544592" y="30099"/>
                  <a:pt x="535958" y="40460"/>
                </a:cubicBezTo>
                <a:cubicBezTo>
                  <a:pt x="529476" y="48239"/>
                  <a:pt x="519928" y="104012"/>
                  <a:pt x="519773" y="105197"/>
                </a:cubicBezTo>
                <a:cubicBezTo>
                  <a:pt x="513455" y="153637"/>
                  <a:pt x="518300" y="204270"/>
                  <a:pt x="503589" y="250853"/>
                </a:cubicBezTo>
                <a:cubicBezTo>
                  <a:pt x="500240" y="261458"/>
                  <a:pt x="482126" y="256764"/>
                  <a:pt x="471221" y="258945"/>
                </a:cubicBezTo>
                <a:cubicBezTo>
                  <a:pt x="400014" y="273186"/>
                  <a:pt x="445638" y="259381"/>
                  <a:pt x="398393" y="275129"/>
                </a:cubicBezTo>
                <a:cubicBezTo>
                  <a:pt x="259990" y="265902"/>
                  <a:pt x="315481" y="279860"/>
                  <a:pt x="228460" y="250853"/>
                </a:cubicBezTo>
                <a:lnTo>
                  <a:pt x="179908" y="234669"/>
                </a:lnTo>
                <a:lnTo>
                  <a:pt x="155632" y="226577"/>
                </a:lnTo>
                <a:cubicBezTo>
                  <a:pt x="129217" y="266200"/>
                  <a:pt x="130041" y="253686"/>
                  <a:pt x="147540" y="323682"/>
                </a:cubicBezTo>
                <a:cubicBezTo>
                  <a:pt x="149899" y="333117"/>
                  <a:pt x="159774" y="339071"/>
                  <a:pt x="163724" y="347958"/>
                </a:cubicBezTo>
                <a:cubicBezTo>
                  <a:pt x="170652" y="363547"/>
                  <a:pt x="170445" y="382316"/>
                  <a:pt x="179908" y="396510"/>
                </a:cubicBezTo>
                <a:lnTo>
                  <a:pt x="212276" y="445062"/>
                </a:lnTo>
                <a:cubicBezTo>
                  <a:pt x="204184" y="450457"/>
                  <a:pt x="196699" y="456897"/>
                  <a:pt x="188000" y="461246"/>
                </a:cubicBezTo>
                <a:cubicBezTo>
                  <a:pt x="180371" y="465061"/>
                  <a:pt x="170385" y="464010"/>
                  <a:pt x="163724" y="469338"/>
                </a:cubicBezTo>
                <a:cubicBezTo>
                  <a:pt x="156130" y="475413"/>
                  <a:pt x="152935" y="485522"/>
                  <a:pt x="147540" y="493614"/>
                </a:cubicBezTo>
                <a:cubicBezTo>
                  <a:pt x="156838" y="521510"/>
                  <a:pt x="190697" y="519239"/>
                  <a:pt x="188000" y="525983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0D6721-2232-4945-B257-C4E8D4F36F49}"/>
              </a:ext>
            </a:extLst>
          </p:cNvPr>
          <p:cNvSpPr txBox="1"/>
          <p:nvPr/>
        </p:nvSpPr>
        <p:spPr>
          <a:xfrm>
            <a:off x="4861564" y="5751881"/>
            <a:ext cx="142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n-edge graph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7C2C16-40BD-471C-85E2-18408E99A89E}"/>
              </a:ext>
            </a:extLst>
          </p:cNvPr>
          <p:cNvSpPr/>
          <p:nvPr/>
        </p:nvSpPr>
        <p:spPr>
          <a:xfrm>
            <a:off x="5892624" y="4264364"/>
            <a:ext cx="152400" cy="152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404856-8EBC-41A4-BB47-01F57FAF0A5B}"/>
              </a:ext>
            </a:extLst>
          </p:cNvPr>
          <p:cNvSpPr/>
          <p:nvPr/>
        </p:nvSpPr>
        <p:spPr>
          <a:xfrm>
            <a:off x="6636545" y="4188164"/>
            <a:ext cx="152400" cy="152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8B1D25-29BA-458F-8B0E-2EBC0DF21A2F}"/>
              </a:ext>
            </a:extLst>
          </p:cNvPr>
          <p:cNvSpPr txBox="1"/>
          <p:nvPr/>
        </p:nvSpPr>
        <p:spPr>
          <a:xfrm>
            <a:off x="6712744" y="4521013"/>
            <a:ext cx="21840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Vertex count stays the same, but face and edge counts increased by one – formula still holds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B947CC7-3E22-4CB4-9E6F-4953D08B0342}"/>
              </a:ext>
            </a:extLst>
          </p:cNvPr>
          <p:cNvSpPr/>
          <p:nvPr/>
        </p:nvSpPr>
        <p:spPr>
          <a:xfrm>
            <a:off x="6213704" y="4843282"/>
            <a:ext cx="152400" cy="152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F911A8-168A-42D1-9626-5A879DC44FC2}"/>
              </a:ext>
            </a:extLst>
          </p:cNvPr>
          <p:cNvSpPr txBox="1"/>
          <p:nvPr/>
        </p:nvSpPr>
        <p:spPr>
          <a:xfrm rot="19800000">
            <a:off x="-21956" y="349154"/>
            <a:ext cx="159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For the curious</a:t>
            </a:r>
          </a:p>
        </p:txBody>
      </p:sp>
    </p:spTree>
    <p:extLst>
      <p:ext uri="{BB962C8B-B14F-4D97-AF65-F5344CB8AC3E}">
        <p14:creationId xmlns:p14="http://schemas.microsoft.com/office/powerpoint/2010/main" val="24288533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D3AC-6AF1-46FE-A70E-04B8DE757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Theorem Proofs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A286D-5BF6-487B-BC86-73A9ED05F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How about the following relationships: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Every face has 3 edges – but internal edges are shared between 2 faces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36795-A418-4353-BC02-9DF19A327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20B435-F963-4226-9B9B-3EB451BD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9864A1-B13D-4B9A-AEFD-E07FC7F8691B}"/>
                  </a:ext>
                </a:extLst>
              </p:cNvPr>
              <p:cNvSpPr txBox="1"/>
              <p:nvPr/>
            </p:nvSpPr>
            <p:spPr>
              <a:xfrm>
                <a:off x="3009900" y="2057400"/>
                <a:ext cx="31242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n-US" sz="2000" dirty="0">
                    <a:solidFill>
                      <a:srgbClr val="000000"/>
                    </a:solidFill>
                  </a:rPr>
                  <a:t>#F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en-US" sz="2000" dirty="0">
                    <a:solidFill>
                      <a:srgbClr val="000000"/>
                    </a:solidFill>
                  </a:rPr>
                  <a:t> 2V</a:t>
                </a:r>
              </a:p>
              <a:p>
                <a:pPr algn="ctr"/>
                <a:r>
                  <a:rPr lang="en-US" altLang="en-US" sz="2000" dirty="0">
                    <a:solidFill>
                      <a:srgbClr val="000000"/>
                    </a:solidFill>
                  </a:rPr>
                  <a:t>#E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en-US" sz="2000" dirty="0">
                    <a:solidFill>
                      <a:srgbClr val="000000"/>
                    </a:solidFill>
                  </a:rPr>
                  <a:t> 3V</a:t>
                </a:r>
              </a:p>
              <a:p>
                <a:pPr algn="ctr"/>
                <a:r>
                  <a:rPr lang="en-US" altLang="en-US" sz="2000" dirty="0">
                    <a:solidFill>
                      <a:srgbClr val="000000"/>
                    </a:solidFill>
                  </a:rPr>
                  <a:t>AVD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en-US" sz="2000" dirty="0">
                    <a:solidFill>
                      <a:srgbClr val="000000"/>
                    </a:solidFill>
                  </a:rPr>
                  <a:t> 6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9864A1-B13D-4B9A-AEFD-E07FC7F86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00" y="2057400"/>
                <a:ext cx="3124200" cy="1015663"/>
              </a:xfrm>
              <a:prstGeom prst="rect">
                <a:avLst/>
              </a:prstGeom>
              <a:blipFill>
                <a:blip r:embed="rId2"/>
                <a:stretch>
                  <a:fillRect t="-3614"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53F1C1-0C4E-459A-A3B9-4D6ABEC091F2}"/>
              </a:ext>
            </a:extLst>
          </p:cNvPr>
          <p:cNvCxnSpPr>
            <a:cxnSpLocks/>
          </p:cNvCxnSpPr>
          <p:nvPr/>
        </p:nvCxnSpPr>
        <p:spPr>
          <a:xfrm>
            <a:off x="4237887" y="4199092"/>
            <a:ext cx="1263881" cy="604273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ED5AE2-EAE5-4B68-A8AE-145889225863}"/>
              </a:ext>
            </a:extLst>
          </p:cNvPr>
          <p:cNvCxnSpPr>
            <a:endCxn id="11" idx="6"/>
          </p:cNvCxnSpPr>
          <p:nvPr/>
        </p:nvCxnSpPr>
        <p:spPr>
          <a:xfrm flipH="1">
            <a:off x="4360792" y="4803365"/>
            <a:ext cx="1140976" cy="849664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D030ED68-C474-4FEE-B83C-29D416D6EE75}"/>
              </a:ext>
            </a:extLst>
          </p:cNvPr>
          <p:cNvSpPr/>
          <p:nvPr/>
        </p:nvSpPr>
        <p:spPr>
          <a:xfrm rot="1451277">
            <a:off x="3291274" y="4130452"/>
            <a:ext cx="1371600" cy="12954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BF1BD5-8D7B-40CF-8DDC-3CE7A8DB1A55}"/>
              </a:ext>
            </a:extLst>
          </p:cNvPr>
          <p:cNvSpPr/>
          <p:nvPr/>
        </p:nvSpPr>
        <p:spPr>
          <a:xfrm>
            <a:off x="4174500" y="4114800"/>
            <a:ext cx="152400" cy="152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3A07C3-DFFC-40A3-8CFD-AF9A5CAA17EA}"/>
              </a:ext>
            </a:extLst>
          </p:cNvPr>
          <p:cNvSpPr/>
          <p:nvPr/>
        </p:nvSpPr>
        <p:spPr>
          <a:xfrm>
            <a:off x="3009900" y="4987200"/>
            <a:ext cx="152400" cy="152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270C41-CE39-4BE8-8693-CD851541C258}"/>
              </a:ext>
            </a:extLst>
          </p:cNvPr>
          <p:cNvSpPr/>
          <p:nvPr/>
        </p:nvSpPr>
        <p:spPr>
          <a:xfrm>
            <a:off x="4276500" y="5573781"/>
            <a:ext cx="152400" cy="152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5BD4883-22E2-4F27-B9D5-B2C15A53F935}"/>
              </a:ext>
            </a:extLst>
          </p:cNvPr>
          <p:cNvSpPr/>
          <p:nvPr/>
        </p:nvSpPr>
        <p:spPr>
          <a:xfrm>
            <a:off x="5419325" y="4728446"/>
            <a:ext cx="152400" cy="152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5073746-0BB0-483A-8F68-B02DC8D53A57}"/>
              </a:ext>
            </a:extLst>
          </p:cNvPr>
          <p:cNvGrpSpPr/>
          <p:nvPr/>
        </p:nvGrpSpPr>
        <p:grpSpPr>
          <a:xfrm>
            <a:off x="3822763" y="4726803"/>
            <a:ext cx="931847" cy="379930"/>
            <a:chOff x="1223447" y="4625253"/>
            <a:chExt cx="931847" cy="3799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688D3E-98CC-44B4-ACDD-42C302633E73}"/>
                </a:ext>
              </a:extLst>
            </p:cNvPr>
            <p:cNvSpPr txBox="1"/>
            <p:nvPr/>
          </p:nvSpPr>
          <p:spPr>
            <a:xfrm>
              <a:off x="1223447" y="46358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1AA8B1-DB13-456C-B2D6-9078E566C3A3}"/>
                </a:ext>
              </a:extLst>
            </p:cNvPr>
            <p:cNvSpPr txBox="1"/>
            <p:nvPr/>
          </p:nvSpPr>
          <p:spPr>
            <a:xfrm>
              <a:off x="1853608" y="462525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0304FE-A364-4E03-950D-FE46623DE27C}"/>
              </a:ext>
            </a:extLst>
          </p:cNvPr>
          <p:cNvCxnSpPr>
            <a:cxnSpLocks/>
            <a:endCxn id="8" idx="0"/>
          </p:cNvCxnSpPr>
          <p:nvPr/>
        </p:nvCxnSpPr>
        <p:spPr>
          <a:xfrm flipH="1" flipV="1">
            <a:off x="4242457" y="4187316"/>
            <a:ext cx="86782" cy="1412372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F8FA3C5-F3EF-47FF-BF16-A45A567EEAE1}"/>
              </a:ext>
            </a:extLst>
          </p:cNvPr>
          <p:cNvSpPr txBox="1"/>
          <p:nvPr/>
        </p:nvSpPr>
        <p:spPr>
          <a:xfrm rot="19800000">
            <a:off x="-21956" y="349154"/>
            <a:ext cx="159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For the curious</a:t>
            </a:r>
          </a:p>
        </p:txBody>
      </p:sp>
    </p:spTree>
    <p:extLst>
      <p:ext uri="{BB962C8B-B14F-4D97-AF65-F5344CB8AC3E}">
        <p14:creationId xmlns:p14="http://schemas.microsoft.com/office/powerpoint/2010/main" val="18064139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D3AC-6AF1-46FE-A70E-04B8DE757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Theorem Proofs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A286D-5BF6-487B-BC86-73A9ED05F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If we call each edge as a </a:t>
            </a:r>
            <a:r>
              <a:rPr lang="en-US" i="1" dirty="0"/>
              <a:t>half-edge</a:t>
            </a:r>
            <a:r>
              <a:rPr lang="en-US" dirty="0"/>
              <a:t> when appearing in a face, we clearly have three times half-edges as the number of faces</a:t>
            </a:r>
          </a:p>
          <a:p>
            <a:pPr lvl="1"/>
            <a:r>
              <a:rPr lang="en-US" dirty="0"/>
              <a:t>Half-edge count = H = 3F</a:t>
            </a:r>
          </a:p>
          <a:p>
            <a:r>
              <a:rPr lang="en-US" dirty="0"/>
              <a:t>But the actual number of edges is one half of the half-edge count</a:t>
            </a:r>
          </a:p>
          <a:p>
            <a:pPr lvl="1"/>
            <a:r>
              <a:rPr lang="en-US" dirty="0"/>
              <a:t>E = H / 2</a:t>
            </a:r>
          </a:p>
          <a:p>
            <a:r>
              <a:rPr lang="en-US" dirty="0"/>
              <a:t>It follows that 2E = 3F. Plug it into the formula: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36795-A418-4353-BC02-9DF19A327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20B435-F963-4226-9B9B-3EB451BD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59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8FA3C5-F3EF-47FF-BF16-A45A567EEAE1}"/>
              </a:ext>
            </a:extLst>
          </p:cNvPr>
          <p:cNvSpPr txBox="1"/>
          <p:nvPr/>
        </p:nvSpPr>
        <p:spPr>
          <a:xfrm rot="19800000">
            <a:off x="-21956" y="349154"/>
            <a:ext cx="159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For the curious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9330F1-7B1A-47E5-BB73-266B2AFE211B}"/>
                  </a:ext>
                </a:extLst>
              </p:cNvPr>
              <p:cNvSpPr txBox="1"/>
              <p:nvPr/>
            </p:nvSpPr>
            <p:spPr>
              <a:xfrm>
                <a:off x="2743200" y="4876800"/>
                <a:ext cx="1588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≈0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9330F1-7B1A-47E5-BB73-266B2AFE2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4876800"/>
                <a:ext cx="1588320" cy="276999"/>
              </a:xfrm>
              <a:prstGeom prst="rect">
                <a:avLst/>
              </a:prstGeom>
              <a:blipFill>
                <a:blip r:embed="rId2"/>
                <a:stretch>
                  <a:fillRect l="-3065" r="-268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3D7F06-E746-40D0-B730-BAA45CD9886C}"/>
                  </a:ext>
                </a:extLst>
              </p:cNvPr>
              <p:cNvSpPr txBox="1"/>
              <p:nvPr/>
            </p:nvSpPr>
            <p:spPr>
              <a:xfrm>
                <a:off x="2743200" y="5300682"/>
                <a:ext cx="1713354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≈0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3D7F06-E746-40D0-B730-BAA45CD98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5300682"/>
                <a:ext cx="1713354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54CA9B-4FE6-4895-80D6-4064EBE796EE}"/>
                  </a:ext>
                </a:extLst>
              </p:cNvPr>
              <p:cNvSpPr txBox="1"/>
              <p:nvPr/>
            </p:nvSpPr>
            <p:spPr>
              <a:xfrm>
                <a:off x="5048561" y="4980801"/>
                <a:ext cx="8322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≈2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54CA9B-4FE6-4895-80D6-4064EBE79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561" y="4980801"/>
                <a:ext cx="832279" cy="276999"/>
              </a:xfrm>
              <a:prstGeom prst="rect">
                <a:avLst/>
              </a:prstGeom>
              <a:blipFill>
                <a:blip r:embed="rId4"/>
                <a:stretch>
                  <a:fillRect l="-5839" r="-583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235432-9AD2-4A91-8B35-73A7EBE0E38E}"/>
                  </a:ext>
                </a:extLst>
              </p:cNvPr>
              <p:cNvSpPr txBox="1"/>
              <p:nvPr/>
            </p:nvSpPr>
            <p:spPr>
              <a:xfrm>
                <a:off x="5048561" y="5400491"/>
                <a:ext cx="835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≈3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235432-9AD2-4A91-8B35-73A7EBE0E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561" y="5400491"/>
                <a:ext cx="835485" cy="276999"/>
              </a:xfrm>
              <a:prstGeom prst="rect">
                <a:avLst/>
              </a:prstGeom>
              <a:blipFill>
                <a:blip r:embed="rId5"/>
                <a:stretch>
                  <a:fillRect l="-5839" r="-656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D2499641-699D-42F7-B9FB-139419ED3008}"/>
              </a:ext>
            </a:extLst>
          </p:cNvPr>
          <p:cNvSpPr/>
          <p:nvPr/>
        </p:nvSpPr>
        <p:spPr>
          <a:xfrm>
            <a:off x="4510919" y="4852424"/>
            <a:ext cx="228600" cy="10194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63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Non-manifolds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The following meshes are non-manifolds: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Such geometry is usually represented by multiple meshes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512" y="2514600"/>
            <a:ext cx="5514975" cy="29908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352800" y="5486400"/>
            <a:ext cx="2316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https://www.cs.mtu.edu/~shene</a:t>
            </a:r>
          </a:p>
        </p:txBody>
      </p:sp>
    </p:spTree>
    <p:extLst>
      <p:ext uri="{BB962C8B-B14F-4D97-AF65-F5344CB8AC3E}">
        <p14:creationId xmlns:p14="http://schemas.microsoft.com/office/powerpoint/2010/main" val="4842697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D3AC-6AF1-46FE-A70E-04B8DE757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Theorem Proofs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BA286D-5BF6-487B-BC86-73A9ED05F7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/>
              <a:lstStyle/>
              <a:p>
                <a:r>
                  <a:rPr lang="en-US" dirty="0"/>
                  <a:t>For the average vertex degree, the formal definition is: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Every edge contributes 2 to the degree total, so we have: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≈3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and hence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/3</m:t>
                    </m:r>
                  </m:oMath>
                </a14:m>
                <a:r>
                  <a:rPr lang="en-US" dirty="0"/>
                  <a:t> this yields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𝐴𝑉𝐷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≈6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BA286D-5BF6-487B-BC86-73A9ED05F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36795-A418-4353-BC02-9DF19A327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20B435-F963-4226-9B9B-3EB451BD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60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8FA3C5-F3EF-47FF-BF16-A45A567EEAE1}"/>
              </a:ext>
            </a:extLst>
          </p:cNvPr>
          <p:cNvSpPr txBox="1"/>
          <p:nvPr/>
        </p:nvSpPr>
        <p:spPr>
          <a:xfrm rot="19800000">
            <a:off x="-21956" y="349154"/>
            <a:ext cx="159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For the curious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9330F1-7B1A-47E5-BB73-266B2AFE211B}"/>
                  </a:ext>
                </a:extLst>
              </p:cNvPr>
              <p:cNvSpPr txBox="1"/>
              <p:nvPr/>
            </p:nvSpPr>
            <p:spPr>
              <a:xfrm>
                <a:off x="3200400" y="2224791"/>
                <a:ext cx="1613647" cy="7773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𝐴𝑉𝐷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9330F1-7B1A-47E5-BB73-266B2AFE2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224791"/>
                <a:ext cx="1613647" cy="7773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8E179F-6D46-42DC-9653-9D5CBB49BABE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4814047" y="2447450"/>
            <a:ext cx="696784" cy="166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D3784F-46D5-47C0-9BF6-4C9E3D929B1F}"/>
              </a:ext>
            </a:extLst>
          </p:cNvPr>
          <p:cNvSpPr txBox="1"/>
          <p:nvPr/>
        </p:nvSpPr>
        <p:spPr>
          <a:xfrm>
            <a:off x="5500833" y="2224791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Degree of each vertex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1421A6-3E09-4238-B1ED-A1C4DBCF6587}"/>
                  </a:ext>
                </a:extLst>
              </p:cNvPr>
              <p:cNvSpPr txBox="1"/>
              <p:nvPr/>
            </p:nvSpPr>
            <p:spPr>
              <a:xfrm>
                <a:off x="3503726" y="3880452"/>
                <a:ext cx="2136547" cy="7773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𝐴𝑉𝐷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1421A6-3E09-4238-B1ED-A1C4DBCF6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26" y="3880452"/>
                <a:ext cx="2136547" cy="7773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6600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 Meshes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Formally, a triangle mesh is an </a:t>
            </a:r>
            <a:r>
              <a:rPr lang="en-US" altLang="en-US" dirty="0">
                <a:solidFill>
                  <a:srgbClr val="C00000"/>
                </a:solidFill>
              </a:rPr>
              <a:t>undirected graph</a:t>
            </a:r>
            <a:r>
              <a:rPr lang="en-US" altLang="en-US" dirty="0">
                <a:solidFill>
                  <a:srgbClr val="000000"/>
                </a:solidFill>
              </a:rPr>
              <a:t> with triangle faces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It has </a:t>
            </a:r>
            <a:r>
              <a:rPr lang="en-US" altLang="en-US" dirty="0">
                <a:solidFill>
                  <a:srgbClr val="C00000"/>
                </a:solidFill>
              </a:rPr>
              <a:t>vertices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r>
              <a:rPr lang="en-US" altLang="en-US" dirty="0">
                <a:solidFill>
                  <a:srgbClr val="C00000"/>
                </a:solidFill>
              </a:rPr>
              <a:t>edges</a:t>
            </a:r>
            <a:r>
              <a:rPr lang="en-US" altLang="en-US" dirty="0">
                <a:solidFill>
                  <a:srgbClr val="000000"/>
                </a:solidFill>
              </a:rPr>
              <a:t>, and </a:t>
            </a:r>
            <a:r>
              <a:rPr lang="en-US" altLang="en-US" dirty="0">
                <a:solidFill>
                  <a:srgbClr val="C00000"/>
                </a:solidFill>
              </a:rPr>
              <a:t>faces</a:t>
            </a:r>
          </a:p>
          <a:p>
            <a:pPr lvl="1"/>
            <a:r>
              <a:rPr lang="en-US" altLang="en-US" dirty="0"/>
              <a:t>The </a:t>
            </a:r>
            <a:r>
              <a:rPr lang="en-US" altLang="en-US" dirty="0">
                <a:solidFill>
                  <a:srgbClr val="C00000"/>
                </a:solidFill>
              </a:rPr>
              <a:t>degree</a:t>
            </a:r>
            <a:r>
              <a:rPr lang="en-US" altLang="en-US" dirty="0"/>
              <a:t> or </a:t>
            </a:r>
            <a:r>
              <a:rPr lang="en-US" altLang="en-US" dirty="0">
                <a:solidFill>
                  <a:srgbClr val="C00000"/>
                </a:solidFill>
              </a:rPr>
              <a:t>valance</a:t>
            </a:r>
            <a:r>
              <a:rPr lang="en-US" altLang="en-US" dirty="0"/>
              <a:t> of a vertex is the # of incident edges</a:t>
            </a:r>
          </a:p>
          <a:p>
            <a:pPr lvl="1"/>
            <a:r>
              <a:rPr lang="en-US" altLang="en-US" dirty="0"/>
              <a:t>A mesh is called </a:t>
            </a:r>
            <a:r>
              <a:rPr lang="en-US" altLang="en-US" dirty="0">
                <a:solidFill>
                  <a:srgbClr val="C00000"/>
                </a:solidFill>
              </a:rPr>
              <a:t>k-regular</a:t>
            </a:r>
            <a:r>
              <a:rPr lang="en-US" altLang="en-US" dirty="0"/>
              <a:t> if the degree of all vertices are 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805" y="3718695"/>
            <a:ext cx="5029198" cy="2471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343400" y="3597526"/>
            <a:ext cx="35814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67200" y="4047133"/>
            <a:ext cx="2961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 = &lt;V, E, F&gt;</a:t>
            </a:r>
          </a:p>
          <a:p>
            <a:r>
              <a:rPr lang="en-US" dirty="0"/>
              <a:t>V = {A, B, C, …, K}</a:t>
            </a:r>
          </a:p>
          <a:p>
            <a:r>
              <a:rPr lang="en-US" dirty="0"/>
              <a:t>E = {(A, B), (A, E), …}</a:t>
            </a:r>
          </a:p>
          <a:p>
            <a:r>
              <a:rPr lang="en-US" dirty="0"/>
              <a:t>F = {(A, E, B), (B, E, F), …}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67200" y="5608324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deg</a:t>
            </a:r>
            <a:r>
              <a:rPr lang="en-US" dirty="0"/>
              <a:t>(A) = 4</a:t>
            </a:r>
          </a:p>
          <a:p>
            <a:r>
              <a:rPr lang="en-US" dirty="0" err="1"/>
              <a:t>deg</a:t>
            </a:r>
            <a:r>
              <a:rPr lang="en-US" dirty="0"/>
              <a:t>(E) = 5</a:t>
            </a:r>
          </a:p>
        </p:txBody>
      </p:sp>
    </p:spTree>
    <p:extLst>
      <p:ext uri="{BB962C8B-B14F-4D97-AF65-F5344CB8AC3E}">
        <p14:creationId xmlns:p14="http://schemas.microsoft.com/office/powerpoint/2010/main" val="103767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Planarity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graph is </a:t>
            </a:r>
            <a:r>
              <a:rPr lang="en-US" dirty="0">
                <a:solidFill>
                  <a:schemeClr val="accent1"/>
                </a:solidFill>
              </a:rPr>
              <a:t>planar</a:t>
            </a:r>
            <a:r>
              <a:rPr lang="en-US" dirty="0"/>
              <a:t> if it can be drawn in the plane such that no two edges cross each other (except at the vertices):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Planarize</a:t>
            </a:r>
            <a:r>
              <a:rPr lang="en-US" dirty="0"/>
              <a:t>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 descr="http://www.personal.kent.edu/~rmuhamma/GraphTheory/MyGraphTheory/Diagrams/g7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743200"/>
            <a:ext cx="22860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95600" y="3124200"/>
            <a:ext cx="685800" cy="738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://www.personal.kent.edu/~rmuhamma/GraphTheory/MyGraphTheory/Diagrams/g74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645817"/>
            <a:ext cx="691515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05046" y="6092205"/>
            <a:ext cx="3064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http://www.personal.kent.edu/~rmuhamma</a:t>
            </a:r>
          </a:p>
        </p:txBody>
      </p:sp>
    </p:spTree>
    <p:extLst>
      <p:ext uri="{BB962C8B-B14F-4D97-AF65-F5344CB8AC3E}">
        <p14:creationId xmlns:p14="http://schemas.microsoft.com/office/powerpoint/2010/main" val="3762801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Almost every mesh is a planar graph:</a:t>
            </a:r>
          </a:p>
          <a:p>
            <a:pPr lvl="1"/>
            <a:r>
              <a:rPr lang="en-US" dirty="0"/>
              <a:t>Formally, surfaces that do not have holes are planar graphs</a:t>
            </a:r>
          </a:p>
          <a:p>
            <a:pPr lvl="1"/>
            <a:r>
              <a:rPr lang="en-US" dirty="0"/>
              <a:t>Such surfaces are called </a:t>
            </a:r>
            <a:r>
              <a:rPr lang="en-US" i="1" dirty="0"/>
              <a:t>genus-0</a:t>
            </a:r>
          </a:p>
          <a:p>
            <a:pPr lvl="1"/>
            <a:r>
              <a:rPr lang="en-US" dirty="0"/>
              <a:t>Genus number indicates the number of holes in the surfaces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 descr="http://personal.kent.edu/~rmuhamma/GraphTheory/MyGraphTheory/Diagrams/g101.gif">
            <a:extLst>
              <a:ext uri="{FF2B5EF4-FFF2-40B4-BE49-F238E27FC236}">
                <a16:creationId xmlns:a16="http://schemas.microsoft.com/office/drawing/2014/main" id="{A91FEF7C-D522-416F-9CC7-AA750686B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525" y="3505200"/>
            <a:ext cx="3638550" cy="266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54F3B-CEE9-45F2-96EB-E13CC877DFB2}"/>
              </a:ext>
            </a:extLst>
          </p:cNvPr>
          <p:cNvSpPr txBox="1"/>
          <p:nvPr/>
        </p:nvSpPr>
        <p:spPr>
          <a:xfrm>
            <a:off x="4907403" y="373380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48DDB5-A864-4A15-A197-91410981C241}"/>
              </a:ext>
            </a:extLst>
          </p:cNvPr>
          <p:cNvSpPr txBox="1"/>
          <p:nvPr/>
        </p:nvSpPr>
        <p:spPr>
          <a:xfrm>
            <a:off x="6491821" y="5073134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Non-planar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A8842EFC-97A5-409D-B1B5-EC8615B85ABD}"/>
              </a:ext>
            </a:extLst>
          </p:cNvPr>
          <p:cNvSpPr/>
          <p:nvPr/>
        </p:nvSpPr>
        <p:spPr>
          <a:xfrm>
            <a:off x="6084473" y="4419600"/>
            <a:ext cx="334800" cy="17065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89101"/>
      </p:ext>
    </p:extLst>
  </p:cSld>
  <p:clrMapOvr>
    <a:masterClrMapping/>
  </p:clrMapOvr>
</p:sld>
</file>

<file path=ppt/theme/theme1.xml><?xml version="1.0" encoding="utf-8"?>
<a:theme xmlns:a="http://schemas.openxmlformats.org/drawingml/2006/main" name="metu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Benton">
      <a:majorFont>
        <a:latin typeface="BentonSansTRUMed"/>
        <a:ea typeface=""/>
        <a:cs typeface=""/>
      </a:majorFont>
      <a:minorFont>
        <a:latin typeface="BentonSansTRURe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metu</Template>
  <TotalTime>0</TotalTime>
  <Words>3282</Words>
  <Application>Microsoft Office PowerPoint</Application>
  <PresentationFormat>On-screen Show (4:3)</PresentationFormat>
  <Paragraphs>551</Paragraphs>
  <Slides>60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BentonSansTRUMed</vt:lpstr>
      <vt:lpstr>BentonSansTRUReg</vt:lpstr>
      <vt:lpstr>Calibri</vt:lpstr>
      <vt:lpstr>Cambria Math</vt:lpstr>
      <vt:lpstr>Wingdings</vt:lpstr>
      <vt:lpstr>metu</vt:lpstr>
      <vt:lpstr>CENG 477 Introduction to Computer Graphics</vt:lpstr>
      <vt:lpstr>Until Now</vt:lpstr>
      <vt:lpstr>Triangle Meshes</vt:lpstr>
      <vt:lpstr>Triangle Meshes</vt:lpstr>
      <vt:lpstr>Manifolds</vt:lpstr>
      <vt:lpstr>Non-manifolds</vt:lpstr>
      <vt:lpstr>Triangle Meshes</vt:lpstr>
      <vt:lpstr>Graph Planarity</vt:lpstr>
      <vt:lpstr>Mesh Statistics</vt:lpstr>
      <vt:lpstr>Mesh Statistics</vt:lpstr>
      <vt:lpstr>Mesh Statistics</vt:lpstr>
      <vt:lpstr>Obtaining Meshes</vt:lpstr>
      <vt:lpstr>Explicit Reconstruction</vt:lpstr>
      <vt:lpstr>Implicit Reconstruction</vt:lpstr>
      <vt:lpstr>Marching Cubes</vt:lpstr>
      <vt:lpstr>Marching Cubes</vt:lpstr>
      <vt:lpstr>Marching Cubes</vt:lpstr>
      <vt:lpstr>Marching Cubes</vt:lpstr>
      <vt:lpstr>Mesh Structures</vt:lpstr>
      <vt:lpstr>Face-based Structures</vt:lpstr>
      <vt:lpstr>Face-based Structures</vt:lpstr>
      <vt:lpstr>Face-based Structures</vt:lpstr>
      <vt:lpstr>Data Structures for Graphics</vt:lpstr>
      <vt:lpstr>Quadtree and Octree</vt:lpstr>
      <vt:lpstr>Binary Space Partitioning (BSP)</vt:lpstr>
      <vt:lpstr>Binary Space Partitioning (BSP)</vt:lpstr>
      <vt:lpstr>Binary Space Partitioning (BSP)</vt:lpstr>
      <vt:lpstr>Binary Space Partitioning (BSP)</vt:lpstr>
      <vt:lpstr>Binary Space Partitioning (BSP)</vt:lpstr>
      <vt:lpstr>Binary Space Partitioning (BSP)</vt:lpstr>
      <vt:lpstr>Binary Space Partitioning (BSP)</vt:lpstr>
      <vt:lpstr>k-D Tree</vt:lpstr>
      <vt:lpstr>k-D Tree</vt:lpstr>
      <vt:lpstr>k-D Tree</vt:lpstr>
      <vt:lpstr>k-D Tree</vt:lpstr>
      <vt:lpstr>k-D Tree</vt:lpstr>
      <vt:lpstr>k-D Tree</vt:lpstr>
      <vt:lpstr>k-D Tree</vt:lpstr>
      <vt:lpstr>k-D Tree</vt:lpstr>
      <vt:lpstr>k-D Tree</vt:lpstr>
      <vt:lpstr>Bounding Volume Hierarchy (BVH)</vt:lpstr>
      <vt:lpstr>Bounding Volume Hierarchy (BVH)</vt:lpstr>
      <vt:lpstr>Bounding Volume Hierarchy (BVH)</vt:lpstr>
      <vt:lpstr>Bounding Volume Hierarchy (BVH)</vt:lpstr>
      <vt:lpstr>Bounding Volume Hierarchy (BVH)</vt:lpstr>
      <vt:lpstr>Bounding Volume Hierarchy (BVH)</vt:lpstr>
      <vt:lpstr>Bounding Volume Hierarchy (BVH)</vt:lpstr>
      <vt:lpstr>Bounding Volume Hierarchy (BVH)</vt:lpstr>
      <vt:lpstr>Bounding Volume Hierarchy (BVH)</vt:lpstr>
      <vt:lpstr>Bounding Volume Hierarchy (BVH)</vt:lpstr>
      <vt:lpstr>Bounding Volume Hierarchy (BVH)</vt:lpstr>
      <vt:lpstr>Bounding Volume Hierarchy (BVH) </vt:lpstr>
      <vt:lpstr>Bounding Volume Hierarchy (BVH) </vt:lpstr>
      <vt:lpstr>Bounding Volume Hierarchy (BVH) </vt:lpstr>
      <vt:lpstr>Euler Theorem Proofs</vt:lpstr>
      <vt:lpstr>Euler Theorem Proofs</vt:lpstr>
      <vt:lpstr>Euler Theorem Proofs</vt:lpstr>
      <vt:lpstr>Euler Theorem Proofs</vt:lpstr>
      <vt:lpstr>Euler Theorem Proofs</vt:lpstr>
      <vt:lpstr>Euler Theorem Proofs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CENG - 477</dc:title>
  <dc:creator>akyuz</dc:creator>
  <cp:lastModifiedBy>Ahmet Akyuz</cp:lastModifiedBy>
  <cp:revision>794</cp:revision>
  <dcterms:created xsi:type="dcterms:W3CDTF">2012-11-20T10:00:08Z</dcterms:created>
  <dcterms:modified xsi:type="dcterms:W3CDTF">2025-10-20T08:56:17Z</dcterms:modified>
</cp:coreProperties>
</file>